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35" r:id="rId2"/>
    <p:sldId id="344" r:id="rId3"/>
    <p:sldId id="365" r:id="rId4"/>
    <p:sldId id="381" r:id="rId5"/>
    <p:sldId id="376" r:id="rId6"/>
    <p:sldId id="367" r:id="rId7"/>
    <p:sldId id="361" r:id="rId8"/>
    <p:sldId id="366" r:id="rId9"/>
    <p:sldId id="372" r:id="rId10"/>
    <p:sldId id="368" r:id="rId11"/>
    <p:sldId id="363" r:id="rId12"/>
    <p:sldId id="382" r:id="rId13"/>
    <p:sldId id="373" r:id="rId14"/>
    <p:sldId id="385" r:id="rId15"/>
    <p:sldId id="374" r:id="rId16"/>
    <p:sldId id="387" r:id="rId17"/>
    <p:sldId id="383" r:id="rId18"/>
    <p:sldId id="369" r:id="rId19"/>
    <p:sldId id="356" r:id="rId20"/>
    <p:sldId id="371" r:id="rId21"/>
    <p:sldId id="386" r:id="rId22"/>
    <p:sldId id="380" r:id="rId23"/>
    <p:sldId id="379" r:id="rId24"/>
    <p:sldId id="377" r:id="rId25"/>
    <p:sldId id="378" r:id="rId26"/>
    <p:sldId id="384" r:id="rId27"/>
    <p:sldId id="350" r:id="rId28"/>
    <p:sldId id="342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33"/>
    <a:srgbClr val="005DAA"/>
    <a:srgbClr val="5DAA00"/>
    <a:srgbClr val="4FAFFF"/>
    <a:srgbClr val="0099FF"/>
    <a:srgbClr val="CCECFF"/>
    <a:srgbClr val="99CCFF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8070" autoAdjust="0"/>
  </p:normalViewPr>
  <p:slideViewPr>
    <p:cSldViewPr>
      <p:cViewPr varScale="1">
        <p:scale>
          <a:sx n="73" d="100"/>
          <a:sy n="73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E142D-53D5-4658-A5CB-895374AA5705}" type="datetimeFigureOut">
              <a:rPr lang="en-US" smtClean="0"/>
              <a:pPr/>
              <a:t>5/5/2010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45A1E-FAE8-4592-8A2A-A38FA53500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5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93372B8-041C-4105-9361-99C763DD5FB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3D873-9A3D-4ABF-A920-F225848B133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50" name="Picture 90" descr="ppt_future_globe"/>
          <p:cNvPicPr>
            <a:picLocks noChangeAspect="1" noChangeArrowheads="1"/>
          </p:cNvPicPr>
          <p:nvPr/>
        </p:nvPicPr>
        <p:blipFill>
          <a:blip r:embed="rId2" cstate="print"/>
          <a:srcRect l="18333"/>
          <a:stretch>
            <a:fillRect/>
          </a:stretch>
        </p:blipFill>
        <p:spPr bwMode="auto">
          <a:xfrm>
            <a:off x="0" y="0"/>
            <a:ext cx="7467600" cy="6858000"/>
          </a:xfrm>
          <a:prstGeom prst="rect">
            <a:avLst/>
          </a:prstGeom>
          <a:noFill/>
        </p:spPr>
      </p:pic>
      <p:pic>
        <p:nvPicPr>
          <p:cNvPr id="15449" name="Picture 89" descr="noc_logo 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33400"/>
            <a:ext cx="2819400" cy="495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3A2E21-B709-41C5-ABFD-DC76945673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76200"/>
            <a:ext cx="20764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07695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981CF7-E82E-444B-AC72-AB0B7BF2E5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FEFDB4-067E-42A6-B762-DEA5A347177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7A85AC-5480-4650-BB60-F78CD0BB9C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695064-3289-4C82-9783-0E4694664D3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3326C1-C43E-4977-BFD0-AC502528151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7DEFEC-EF31-4572-AF70-230B258B52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F89572-8B20-4E7F-A6E3-B9579AE361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1730F6-C615-481F-9536-2E61BA621D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59FAF0-B022-4474-8964-33C08B24F29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Picture 98" descr="noc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32625" y="282575"/>
            <a:ext cx="19843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61150"/>
            <a:ext cx="18288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3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6C320684-15B5-4E6B-9A6C-2472FA00434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6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02" name="Rectangle 106"/>
          <p:cNvSpPr>
            <a:spLocks noChangeArrowheads="1"/>
          </p:cNvSpPr>
          <p:nvPr/>
        </p:nvSpPr>
        <p:spPr bwMode="auto">
          <a:xfrm>
            <a:off x="4405313" y="3484563"/>
            <a:ext cx="40481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05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400" dirty="0" smtClean="0"/>
              <a:t>SETP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May 6, 2010</a:t>
            </a:r>
            <a:endParaRPr lang="en-US" sz="2400" dirty="0" smtClean="0"/>
          </a:p>
        </p:txBody>
      </p:sp>
      <p:sp>
        <p:nvSpPr>
          <p:cNvPr id="157803" name="Text Box 107"/>
          <p:cNvSpPr txBox="1">
            <a:spLocks noChangeArrowheads="1"/>
          </p:cNvSpPr>
          <p:nvPr/>
        </p:nvSpPr>
        <p:spPr bwMode="auto">
          <a:xfrm>
            <a:off x="7014583" y="5062538"/>
            <a:ext cx="143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 smtClean="0"/>
              <a:t>Mark Fattal</a:t>
            </a:r>
            <a:endParaRPr lang="en-US" sz="2000" dirty="0"/>
          </a:p>
        </p:txBody>
      </p:sp>
      <p:sp>
        <p:nvSpPr>
          <p:cNvPr id="157804" name="Text Box 108"/>
          <p:cNvSpPr txBox="1">
            <a:spLocks noChangeArrowheads="1"/>
          </p:cNvSpPr>
          <p:nvPr/>
        </p:nvSpPr>
        <p:spPr bwMode="auto">
          <a:xfrm>
            <a:off x="5360988" y="5441950"/>
            <a:ext cx="309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 smtClean="0"/>
              <a:t>Program Quality/CM</a:t>
            </a:r>
            <a:endParaRPr lang="en-US" dirty="0"/>
          </a:p>
          <a:p>
            <a:pPr algn="r"/>
            <a:endParaRPr lang="en-US" dirty="0"/>
          </a:p>
        </p:txBody>
      </p:sp>
      <p:sp>
        <p:nvSpPr>
          <p:cNvPr id="157805" name="Rectangle 109"/>
          <p:cNvSpPr>
            <a:spLocks noChangeArrowheads="1"/>
          </p:cNvSpPr>
          <p:nvPr/>
        </p:nvSpPr>
        <p:spPr bwMode="auto">
          <a:xfrm>
            <a:off x="4038600" y="1905000"/>
            <a:ext cx="4418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05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en-US" sz="2800" b="1" dirty="0" smtClean="0"/>
              <a:t>A Configuration Management System for Prototype Programs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Plan Approved Streamlined Approach</a:t>
            </a:r>
            <a:endParaRPr lang="en-US" dirty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ph idx="1"/>
          </p:nvPr>
        </p:nvGraphicFramePr>
        <p:xfrm>
          <a:off x="228600" y="1143000"/>
          <a:ext cx="8610600" cy="5410200"/>
        </p:xfrm>
        <a:graphic>
          <a:graphicData uri="http://schemas.openxmlformats.org/presentationml/2006/ole">
            <p:oleObj spid="_x0000_s23556" name="Document" r:id="rId3" imgW="9867774" imgH="715183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Takeoff</a:t>
            </a:r>
            <a:endParaRPr lang="en-US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529556"/>
            <a:ext cx="6781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Software Compatibility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HSCM (Hardware Software Compatibility Matrix)</a:t>
            </a:r>
          </a:p>
          <a:p>
            <a:pPr lvl="1"/>
            <a:r>
              <a:rPr lang="en-US" dirty="0" smtClean="0"/>
              <a:t>Program Quality is responsible for the generating and maintaining this Matrix.</a:t>
            </a:r>
          </a:p>
          <a:p>
            <a:pPr lvl="1"/>
            <a:r>
              <a:rPr lang="en-US" dirty="0" smtClean="0"/>
              <a:t>The approved/released authorizes the applicable hardware/software configuration</a:t>
            </a:r>
          </a:p>
          <a:p>
            <a:pPr lvl="1"/>
            <a:r>
              <a:rPr lang="en-US" dirty="0" smtClean="0"/>
              <a:t>Archived Matrix’s maintain the configuration history to ensure the ability to return to a prior flight test configuration or verify the as flown condition.</a:t>
            </a:r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HSCM (Notional)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1295402"/>
          <a:ext cx="8382001" cy="3641291"/>
        </p:xfrm>
        <a:graphic>
          <a:graphicData uri="http://schemas.openxmlformats.org/drawingml/2006/table">
            <a:tbl>
              <a:tblPr/>
              <a:tblGrid>
                <a:gridCol w="2057400"/>
                <a:gridCol w="990600"/>
                <a:gridCol w="1066800"/>
                <a:gridCol w="762000"/>
                <a:gridCol w="615972"/>
                <a:gridCol w="1228446"/>
                <a:gridCol w="1660783"/>
              </a:tblGrid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LRU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Manufacture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Part No.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SW Version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FJT/Qual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Responsible Eng.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Notes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Sensor 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World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2514-A2103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00FF"/>
                          </a:solidFill>
                          <a:latin typeface="Arial"/>
                        </a:rPr>
                        <a:t> 7.1v1.10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FJT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Tom Smith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00FF"/>
                          </a:solidFill>
                          <a:latin typeface="Arial"/>
                        </a:rPr>
                        <a:t>2/16/2010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Transponder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Waves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500107-103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00FF"/>
                          </a:solidFill>
                          <a:latin typeface="Arial"/>
                        </a:rPr>
                        <a:t>1.1.2a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FJT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Shirley Jones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00FF"/>
                          </a:solidFill>
                          <a:latin typeface="Arial"/>
                        </a:rPr>
                        <a:t>SW 6500-118-402 v1.1.2a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Mass Storage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Store Blade 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 RAID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00FF"/>
                          </a:solidFill>
                          <a:latin typeface="Arial"/>
                        </a:rPr>
                        <a:t>GII 103.01 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FJT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Larry Chase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solidFill>
                            <a:srgbClr val="0000FF"/>
                          </a:solidFill>
                          <a:latin typeface="Arial"/>
                        </a:rPr>
                        <a:t>dtd 2/2/10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 UHF/VHF Antenna 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 Systems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4511-310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N/A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FJT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Jen Swift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  GPS Antenna 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 Systems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4545-100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N/A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FJT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David Sandy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Switch Cisco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CISCO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3750G-24TS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N/A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latin typeface="Arial"/>
                        </a:rPr>
                        <a:t>FJT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Mike Lumper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4156" marR="4156" marT="41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HSCM Engineering Release</a:t>
            </a:r>
            <a:endParaRPr lang="en-US" dirty="0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349250" y="1219200"/>
          <a:ext cx="8256588" cy="5562600"/>
        </p:xfrm>
        <a:graphic>
          <a:graphicData uri="http://schemas.openxmlformats.org/presentationml/2006/ole">
            <p:oleObj spid="_x0000_s58370" name="Document" r:id="rId3" imgW="9855455" imgH="7312837" progId="Word.Documen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HWSW - Notional Sub Tier Software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599" y="1524000"/>
          <a:ext cx="8458201" cy="2836896"/>
        </p:xfrm>
        <a:graphic>
          <a:graphicData uri="http://schemas.openxmlformats.org/drawingml/2006/table">
            <a:tbl>
              <a:tblPr/>
              <a:tblGrid>
                <a:gridCol w="1945726"/>
                <a:gridCol w="873675"/>
                <a:gridCol w="1066800"/>
                <a:gridCol w="1035199"/>
                <a:gridCol w="952216"/>
                <a:gridCol w="1399175"/>
                <a:gridCol w="1185410"/>
              </a:tblGrid>
              <a:tr h="10517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baseline="0" dirty="0">
                          <a:latin typeface="Arial"/>
                        </a:rPr>
                        <a:t> Processor 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NGC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N030300G01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NGC1234567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solidFill>
                            <a:srgbClr val="0000FF"/>
                          </a:solidFill>
                          <a:latin typeface="Arial"/>
                        </a:rPr>
                        <a:t> GII_FLT_1.0    2/14/07</a:t>
                      </a:r>
                    </a:p>
                  </a:txBody>
                  <a:tcPr marL="5255" marR="5255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latin typeface="Arial"/>
                        </a:rPr>
                        <a:t>IAW Flight Certification Report - 15-DEC 2009</a:t>
                      </a:r>
                    </a:p>
                  </a:txBody>
                  <a:tcPr marL="5255" marR="5255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baseline="0" dirty="0">
                          <a:latin typeface="Arial"/>
                        </a:rPr>
                        <a:t>John Henry</a:t>
                      </a:r>
                    </a:p>
                  </a:txBody>
                  <a:tcPr marL="5255" marR="5255" marT="5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Avionics Processor (AI)</a:t>
                      </a:r>
                    </a:p>
                  </a:txBody>
                  <a:tcPr marL="63062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latin typeface="Arial"/>
                        </a:rPr>
                        <a:t>4.1.5</a:t>
                      </a:r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Data processor (DP)</a:t>
                      </a:r>
                    </a:p>
                  </a:txBody>
                  <a:tcPr marL="63062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Signal Processor ISR</a:t>
                      </a:r>
                    </a:p>
                  </a:txBody>
                  <a:tcPr marL="63062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Signal Processor OFP</a:t>
                      </a:r>
                    </a:p>
                  </a:txBody>
                  <a:tcPr marL="63062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latin typeface="Arial"/>
                        </a:rPr>
                        <a:t>1.0.1 </a:t>
                      </a:r>
                    </a:p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Output Processor (OP)</a:t>
                      </a:r>
                    </a:p>
                  </a:txBody>
                  <a:tcPr marL="63062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baseline="0" dirty="0">
                        <a:latin typeface="Arial"/>
                      </a:endParaRP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255" marR="5255" marT="52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FJT/Qualification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FJT (Flight Justification Testing)</a:t>
            </a:r>
          </a:p>
          <a:p>
            <a:pPr lvl="1"/>
            <a:r>
              <a:rPr lang="en-US" dirty="0" smtClean="0"/>
              <a:t>Responsible Engineer (RE) generates FJT/Qual sheet </a:t>
            </a:r>
          </a:p>
          <a:p>
            <a:pPr lvl="1"/>
            <a:r>
              <a:rPr lang="en-US" dirty="0" smtClean="0"/>
              <a:t>Every LRU (Line Replaceable Unit)/Test Critical Component is reviewed a by the RE and approved by System Safety for operation in expected flight envelope.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FJT/Qual Sheet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057400" y="1066800"/>
          <a:ext cx="4724400" cy="5791200"/>
        </p:xfrm>
        <a:graphic>
          <a:graphicData uri="http://schemas.openxmlformats.org/presentationml/2006/ole">
            <p:oleObj spid="_x0000_s37890" name="Document" r:id="rId3" imgW="7211465" imgH="9281756" progId="Word.Documen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6705601"/>
            <a:ext cx="9220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Program Configuration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Release Authority That Captures at a Top Level Modification/Configuration Changes to the A/C since last flight</a:t>
            </a:r>
          </a:p>
          <a:p>
            <a:pPr lvl="1"/>
            <a:r>
              <a:rPr lang="en-US" dirty="0" smtClean="0"/>
              <a:t>Top level project/program release.</a:t>
            </a:r>
          </a:p>
          <a:p>
            <a:pPr lvl="1"/>
            <a:r>
              <a:rPr lang="en-US" dirty="0" smtClean="0"/>
              <a:t>Signatures required dictated by plan and some optional dependent on TRR/FRR actions.</a:t>
            </a:r>
          </a:p>
          <a:p>
            <a:pPr lvl="2"/>
            <a:r>
              <a:rPr lang="en-US" dirty="0" smtClean="0"/>
              <a:t>Stress </a:t>
            </a:r>
          </a:p>
          <a:p>
            <a:pPr lvl="2"/>
            <a:r>
              <a:rPr lang="en-US" dirty="0" smtClean="0"/>
              <a:t>System Safety</a:t>
            </a:r>
          </a:p>
          <a:p>
            <a:r>
              <a:rPr lang="en-US" smtClean="0"/>
              <a:t>Rev </a:t>
            </a:r>
            <a:r>
              <a:rPr lang="en-US" dirty="0" smtClean="0"/>
              <a:t>Letter Continues on Subsequent Release’s Thereby, Maintaining/Tacking Multiple Configuration Simultaneously.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Release Notional </a:t>
            </a:r>
            <a:endParaRPr lang="en-US" dirty="0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52400" y="1066800"/>
          <a:ext cx="8713788" cy="5616575"/>
        </p:xfrm>
        <a:graphic>
          <a:graphicData uri="http://schemas.openxmlformats.org/presentationml/2006/ole">
            <p:oleObj spid="_x0000_s3073" name="Document" r:id="rId3" imgW="9855455" imgH="7225534" progId="Word.Documen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7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History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General Requirements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CM Overview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Engineering Release Authority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Drawing Tree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Hardware Software Compatibility Matrix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Configuration Release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Prep Items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Summary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Question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142999"/>
          <a:ext cx="8762998" cy="5537194"/>
        </p:xfrm>
        <a:graphic>
          <a:graphicData uri="http://schemas.openxmlformats.org/drawingml/2006/table">
            <a:tbl>
              <a:tblPr/>
              <a:tblGrid>
                <a:gridCol w="1041049"/>
                <a:gridCol w="1105061"/>
                <a:gridCol w="512102"/>
                <a:gridCol w="3588080"/>
                <a:gridCol w="838902"/>
                <a:gridCol w="838902"/>
                <a:gridCol w="838902"/>
              </a:tblGrid>
              <a:tr h="38198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IRAD -1  ASSIGNED RELEASE AUTHORITY NUMBERS</a:t>
                      </a: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83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latin typeface="Arial"/>
                        </a:rPr>
                        <a:t>LAST UPDATE: </a:t>
                      </a:r>
                      <a:r>
                        <a:rPr lang="en-US" sz="600" b="1" i="0" u="none" strike="noStrike" dirty="0" smtClean="0">
                          <a:latin typeface="Arial"/>
                        </a:rPr>
                        <a:t>APRIL</a:t>
                      </a:r>
                      <a:r>
                        <a:rPr lang="en-US" sz="600" b="1" i="0" u="none" strike="noStrike" baseline="0" dirty="0" smtClean="0">
                          <a:latin typeface="Arial"/>
                        </a:rPr>
                        <a:t> 20, </a:t>
                      </a:r>
                      <a:endParaRPr lang="en-US" sz="600" b="1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5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latin typeface="Arial"/>
                        </a:rPr>
                        <a:t>RELEASE AUTHORITY NUMBER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latin typeface="Arial"/>
                        </a:rPr>
                        <a:t>DWG NUMBER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latin typeface="Arial"/>
                        </a:rPr>
                        <a:t>DWG REV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latin typeface="Arial"/>
                        </a:rPr>
                        <a:t>DRAWING TITLE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latin typeface="Arial"/>
                        </a:rPr>
                        <a:t>DATE        RA ASSIGNED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latin typeface="Arial"/>
                        </a:rPr>
                        <a:t>DATE     DWG RELEASED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latin typeface="Arial"/>
                        </a:rPr>
                        <a:t>Flt/P.I.  NUMBER 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RA-IRAD-001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GII50A0001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B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A/V INSTALLATIONS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20-APR-10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21-APR-10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027-002/004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RA-IRAD-002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I/R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IRAD TRANSDUCER INSTALLATION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027-003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RA-IRAD-003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I/R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FTB INSTALLATION DRAWING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N/A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RA-IRAD-004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N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latin typeface="Arial"/>
                        </a:rPr>
                        <a:t>FLIGHT </a:t>
                      </a:r>
                      <a:r>
                        <a:rPr lang="en-US" sz="600" b="0" i="0" u="none" strike="noStrike" dirty="0">
                          <a:latin typeface="Arial"/>
                        </a:rPr>
                        <a:t>TEST BED DRAWING TREE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N/A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RA-IRAD-005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GII50F0001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K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</a:rPr>
                        <a:t>NGC FLIGHT CONFIGURATION RELEASE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N/A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RA-IRAD-006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IR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FTB INSTALLATION DRAWING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N/A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RA-IRAD-007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B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latin typeface="Arial"/>
                        </a:rPr>
                        <a:t>FAIRING </a:t>
                      </a:r>
                      <a:r>
                        <a:rPr lang="en-US" sz="600" b="0" i="0" u="none" strike="noStrike" dirty="0">
                          <a:latin typeface="Arial"/>
                        </a:rPr>
                        <a:t>MOD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035-018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RA-IRAD-008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A/V INSTALLATIONS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N/A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RA-IRAD-009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IR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A/V INSTALLATIONS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N/A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RA-IRAD-010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FTB INSTALLATION DRAWING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N/A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RA-IRAD-011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I/R 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DEMONSTRATION SYSTEM ATP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N/A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RA-IRAD-012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I/R 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latin typeface="Arial"/>
                        </a:rPr>
                        <a:t>IRAD </a:t>
                      </a:r>
                      <a:r>
                        <a:rPr lang="en-US" sz="600" b="0" i="0" u="none" strike="noStrike" dirty="0">
                          <a:latin typeface="Arial"/>
                        </a:rPr>
                        <a:t>MASTER DRAWING LIST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040-024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RA-IRAD-013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I/R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NGC </a:t>
                      </a:r>
                      <a:r>
                        <a:rPr lang="en-US" sz="600" b="0" i="0" u="none" strike="noStrike" dirty="0" smtClean="0">
                          <a:latin typeface="Arial"/>
                        </a:rPr>
                        <a:t>IRAD </a:t>
                      </a:r>
                      <a:r>
                        <a:rPr lang="en-US" sz="600" b="0" i="0" u="none" strike="noStrike" dirty="0">
                          <a:latin typeface="Arial"/>
                        </a:rPr>
                        <a:t>to </a:t>
                      </a:r>
                      <a:r>
                        <a:rPr lang="en-US" sz="600" b="0" i="0" u="none" strike="noStrike" dirty="0" smtClean="0">
                          <a:latin typeface="Arial"/>
                        </a:rPr>
                        <a:t>FTB</a:t>
                      </a:r>
                      <a:r>
                        <a:rPr lang="en-US" sz="600" b="0" i="0" u="none" strike="noStrike" baseline="0" dirty="0" smtClean="0">
                          <a:latin typeface="Arial"/>
                        </a:rPr>
                        <a:t> I</a:t>
                      </a:r>
                      <a:r>
                        <a:rPr lang="en-US" sz="600" b="0" i="0" u="none" strike="noStrike" dirty="0" smtClean="0">
                          <a:latin typeface="Arial"/>
                        </a:rPr>
                        <a:t>NSTALLATION </a:t>
                      </a:r>
                      <a:r>
                        <a:rPr lang="en-US" sz="600" b="0" i="0" u="none" strike="noStrike" dirty="0">
                          <a:latin typeface="Arial"/>
                        </a:rPr>
                        <a:t>DRAWING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040-024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RA-IRAD-014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S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latin typeface="Arial"/>
                        </a:rPr>
                        <a:t>FLIGHT </a:t>
                      </a:r>
                      <a:r>
                        <a:rPr lang="en-US" sz="600" b="0" i="0" u="none" strike="noStrike" dirty="0">
                          <a:latin typeface="Arial"/>
                        </a:rPr>
                        <a:t>TEST BED DRAWING TREE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N/A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RA-IRAD-015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GII50F0001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</a:rPr>
                        <a:t>NGC FLIGHT CONFIGURATION RELEASE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N/A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RA-IRAD-016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I/R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DETAIL, RACK 5L C/B PANEL DETAIL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052-024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RA-IRAD-017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I/R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smtClean="0">
                          <a:latin typeface="Arial"/>
                        </a:rPr>
                        <a:t>XYZ </a:t>
                      </a:r>
                      <a:r>
                        <a:rPr lang="en-US" sz="600" b="0" i="0" u="none" strike="noStrike" dirty="0">
                          <a:latin typeface="Arial"/>
                        </a:rPr>
                        <a:t>ENGINE RUN GROUND ATP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052-025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RA-IRAD-018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GII50HWSWCM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14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</a:rPr>
                        <a:t>HARDWARE SOFTWARE COMPATIBILITY MATRIX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052-026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RA-IRAD-019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B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INTERCOM SYSTEM MODIFICATION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054-003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RA-IRAD-020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B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latin typeface="Arial"/>
                        </a:rPr>
                        <a:t>FTA </a:t>
                      </a:r>
                      <a:r>
                        <a:rPr lang="en-US" sz="600" b="0" i="0" u="none" strike="noStrike" dirty="0" smtClean="0">
                          <a:latin typeface="Arial"/>
                        </a:rPr>
                        <a:t>XYZ MASTER </a:t>
                      </a:r>
                      <a:r>
                        <a:rPr lang="en-US" sz="600" b="0" i="0" u="none" strike="noStrike" dirty="0">
                          <a:latin typeface="Arial"/>
                        </a:rPr>
                        <a:t>DRAWING LIST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N/A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RA-IRAD-021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latin typeface="Arial"/>
                        </a:rPr>
                        <a:t>A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0" i="0" u="none" strike="noStrike" dirty="0" smtClean="0">
                          <a:latin typeface="Arial"/>
                        </a:rPr>
                        <a:t>UHF </a:t>
                      </a:r>
                      <a:r>
                        <a:rPr lang="sv-SE" sz="600" b="0" i="0" u="none" strike="noStrike" dirty="0">
                          <a:latin typeface="Arial"/>
                        </a:rPr>
                        <a:t>COM SYSTEM INSTALLATION</a:t>
                      </a: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XXX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latin typeface="Arial"/>
                        </a:rPr>
                        <a:t>054-003</a:t>
                      </a:r>
                      <a:endParaRPr lang="en-US" sz="600" b="0" i="0" u="none" strike="noStrike" dirty="0">
                        <a:latin typeface="Arial"/>
                      </a:endParaRPr>
                    </a:p>
                  </a:txBody>
                  <a:tcPr marL="5841" marR="5841" marT="5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6705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Engineering Release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Tracking Matrix (Notational)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Prep Sheet used to Track Configuration Changes on Vehicle </a:t>
            </a:r>
            <a:endParaRPr lang="en-US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304800" y="1219200"/>
          <a:ext cx="8534400" cy="5410200"/>
        </p:xfrm>
        <a:graphic>
          <a:graphicData uri="http://schemas.openxmlformats.org/presentationml/2006/ole">
            <p:oleObj spid="_x0000_s59394" name="Document" r:id="rId3" imgW="9571485" imgH="6950279" progId="Word.Documen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d 2007-7-8 0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291" y="1524000"/>
            <a:ext cx="603461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705600" cy="838200"/>
          </a:xfrm>
        </p:spPr>
        <p:txBody>
          <a:bodyPr/>
          <a:lstStyle/>
          <a:p>
            <a:r>
              <a:rPr lang="en-US" dirty="0" smtClean="0"/>
              <a:t>Interior Configuration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5128" y="1524000"/>
            <a:ext cx="6788944" cy="4525963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705600" cy="838200"/>
          </a:xfrm>
        </p:spPr>
        <p:txBody>
          <a:bodyPr/>
          <a:lstStyle/>
          <a:p>
            <a:r>
              <a:rPr lang="en-US" dirty="0" smtClean="0"/>
              <a:t>Interior Configuration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1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9097" y="1524000"/>
            <a:ext cx="6961903" cy="4525963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705600" cy="838200"/>
          </a:xfrm>
        </p:spPr>
        <p:txBody>
          <a:bodyPr/>
          <a:lstStyle/>
          <a:p>
            <a:r>
              <a:rPr lang="en-US" dirty="0" smtClean="0"/>
              <a:t>Interior Configuration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03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9097" y="1524000"/>
            <a:ext cx="6809503" cy="4525963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705600" cy="838200"/>
          </a:xfrm>
        </p:spPr>
        <p:txBody>
          <a:bodyPr/>
          <a:lstStyle/>
          <a:p>
            <a:r>
              <a:rPr lang="en-US" dirty="0" smtClean="0"/>
              <a:t>Interior Configuration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This CM Approach Has a Proven History of Success.</a:t>
            </a:r>
          </a:p>
          <a:p>
            <a:pPr lvl="1"/>
            <a:r>
              <a:rPr lang="en-US" dirty="0" smtClean="0"/>
              <a:t>Several programs concurrently tracked on our GII.</a:t>
            </a:r>
          </a:p>
          <a:p>
            <a:pPr lvl="1"/>
            <a:r>
              <a:rPr lang="en-US" dirty="0" smtClean="0"/>
              <a:t>Other programs have adopted this methodology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69634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2590800"/>
            <a:ext cx="67913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99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269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42698" name="Group 10"/>
            <p:cNvGrpSpPr>
              <a:grpSpLocks/>
            </p:cNvGrpSpPr>
            <p:nvPr/>
          </p:nvGrpSpPr>
          <p:grpSpPr bwMode="auto">
            <a:xfrm>
              <a:off x="552" y="1662"/>
              <a:ext cx="4655" cy="978"/>
              <a:chOff x="529" y="1662"/>
              <a:chExt cx="4655" cy="978"/>
            </a:xfrm>
          </p:grpSpPr>
          <p:pic>
            <p:nvPicPr>
              <p:cNvPr id="242695" name="Picture 7" descr="noc_logo_tagline_blu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9" y="1662"/>
                <a:ext cx="4610" cy="978"/>
              </a:xfrm>
              <a:prstGeom prst="rect">
                <a:avLst/>
              </a:prstGeom>
              <a:noFill/>
            </p:spPr>
          </p:pic>
          <p:sp>
            <p:nvSpPr>
              <p:cNvPr id="242697" name="Rectangle 9"/>
              <p:cNvSpPr>
                <a:spLocks noChangeArrowheads="1"/>
              </p:cNvSpPr>
              <p:nvPr/>
            </p:nvSpPr>
            <p:spPr bwMode="auto">
              <a:xfrm>
                <a:off x="1824" y="2245"/>
                <a:ext cx="3360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NGC Purchased a Gulfstream II in 2006 </a:t>
            </a:r>
          </a:p>
          <a:p>
            <a:endParaRPr lang="en-US" dirty="0" smtClean="0"/>
          </a:p>
          <a:p>
            <a:r>
              <a:rPr lang="en-US" dirty="0" smtClean="0"/>
              <a:t>GII Goal:  </a:t>
            </a:r>
          </a:p>
          <a:p>
            <a:pPr lvl="1"/>
            <a:r>
              <a:rPr lang="en-US" dirty="0" smtClean="0"/>
              <a:t>To provide a multipurpose manned aircraft to be used as a flying test bed platform to support prototype activity, engineering concepts, program risk reduction and Headstart activity.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Independent CM Plan:</a:t>
            </a:r>
          </a:p>
          <a:p>
            <a:pPr lvl="1"/>
            <a:r>
              <a:rPr lang="en-US" dirty="0" smtClean="0"/>
              <a:t>Drafted and released in March 2007 to provide configuration of the GII Flying Test Bed (FTB) aircraft for rapid development/prototype program using the GII flight test platform.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1581944"/>
            <a:ext cx="73533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705600" cy="838200"/>
          </a:xfrm>
        </p:spPr>
        <p:txBody>
          <a:bodyPr/>
          <a:lstStyle/>
          <a:p>
            <a:r>
              <a:rPr lang="en-US" dirty="0" smtClean="0"/>
              <a:t>GII Flying Test Bed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01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9097" y="1524000"/>
            <a:ext cx="7038103" cy="4525963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6705600" cy="838200"/>
          </a:xfrm>
        </p:spPr>
        <p:txBody>
          <a:bodyPr/>
          <a:lstStyle/>
          <a:p>
            <a:r>
              <a:rPr lang="en-US" dirty="0" smtClean="0"/>
              <a:t>Interior Configuration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Quality Assigned Local Control</a:t>
            </a:r>
          </a:p>
          <a:p>
            <a:pPr lvl="1"/>
            <a:r>
              <a:rPr lang="en-US" dirty="0" smtClean="0"/>
              <a:t>On Site Flight Test Quality Engineering Performs in a dual role as Quality Engineer and Configuration Management. </a:t>
            </a:r>
          </a:p>
          <a:p>
            <a:endParaRPr lang="en-US" dirty="0" smtClean="0"/>
          </a:p>
          <a:p>
            <a:r>
              <a:rPr lang="en-US" dirty="0" smtClean="0"/>
              <a:t>Engineering Release Authority with Local Tracking Number Assigned</a:t>
            </a:r>
          </a:p>
          <a:p>
            <a:pPr lvl="1"/>
            <a:r>
              <a:rPr lang="en-US" dirty="0" smtClean="0"/>
              <a:t>Tracking number based upon current program. </a:t>
            </a:r>
          </a:p>
          <a:p>
            <a:endParaRPr lang="en-US" dirty="0" smtClean="0"/>
          </a:p>
          <a:p>
            <a:r>
              <a:rPr lang="en-US" dirty="0" smtClean="0"/>
              <a:t>Quality Maintains Originals as Aircraft Records </a:t>
            </a:r>
          </a:p>
          <a:p>
            <a:pPr lvl="1"/>
            <a:r>
              <a:rPr lang="en-US" dirty="0" smtClean="0"/>
              <a:t>Hardcopy Originals </a:t>
            </a:r>
          </a:p>
          <a:p>
            <a:pPr lvl="1"/>
            <a:r>
              <a:rPr lang="en-US" dirty="0" smtClean="0"/>
              <a:t>Electronic Archived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Plan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953000"/>
          </a:xfrm>
        </p:spPr>
        <p:txBody>
          <a:bodyPr/>
          <a:lstStyle/>
          <a:p>
            <a:r>
              <a:rPr lang="en-US" dirty="0" smtClean="0"/>
              <a:t>Configuration Management Plan  </a:t>
            </a:r>
          </a:p>
          <a:p>
            <a:pPr lvl="1"/>
            <a:r>
              <a:rPr lang="en-US" dirty="0" smtClean="0"/>
              <a:t>Defines the Process for the Control and Release Authority for</a:t>
            </a:r>
          </a:p>
          <a:p>
            <a:pPr lvl="2"/>
            <a:r>
              <a:rPr lang="en-US" dirty="0" smtClean="0"/>
              <a:t>Drawings</a:t>
            </a:r>
          </a:p>
          <a:p>
            <a:pPr lvl="2"/>
            <a:r>
              <a:rPr lang="en-US" dirty="0" smtClean="0"/>
              <a:t>Specifications </a:t>
            </a:r>
          </a:p>
          <a:p>
            <a:pPr lvl="2"/>
            <a:r>
              <a:rPr lang="en-US" dirty="0" smtClean="0"/>
              <a:t>Tests</a:t>
            </a:r>
          </a:p>
          <a:p>
            <a:pPr lvl="2"/>
            <a:r>
              <a:rPr lang="en-US" dirty="0" smtClean="0"/>
              <a:t>Instrumentation</a:t>
            </a:r>
          </a:p>
          <a:p>
            <a:pPr lvl="2"/>
            <a:r>
              <a:rPr lang="en-US" dirty="0" smtClean="0"/>
              <a:t>Special Support Equipment</a:t>
            </a:r>
          </a:p>
          <a:p>
            <a:pPr lvl="2"/>
            <a:r>
              <a:rPr lang="en-US" dirty="0" smtClean="0"/>
              <a:t>HSCM (Hardware Software Compatibility Matrix)</a:t>
            </a:r>
          </a:p>
          <a:p>
            <a:pPr lvl="2"/>
            <a:r>
              <a:rPr lang="en-US" dirty="0" smtClean="0"/>
              <a:t>Flight Release EO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All Released Documents Carry a Unique Identifier Applicable to a Specific Program (5</a:t>
            </a:r>
            <a:r>
              <a:rPr lang="en-US" baseline="30000" dirty="0" smtClean="0"/>
              <a:t>TH</a:t>
            </a:r>
            <a:r>
              <a:rPr lang="en-US" dirty="0" smtClean="0"/>
              <a:t> Character in Drawing number)</a:t>
            </a:r>
          </a:p>
          <a:p>
            <a:pPr lvl="1"/>
            <a:r>
              <a:rPr lang="en-US" dirty="0" smtClean="0"/>
              <a:t>Example </a:t>
            </a:r>
          </a:p>
          <a:p>
            <a:pPr lvl="2"/>
            <a:r>
              <a:rPr lang="en-US" dirty="0" smtClean="0"/>
              <a:t>GII50EXXXX1: Released for an Electrical Drawing for program ABC</a:t>
            </a:r>
          </a:p>
          <a:p>
            <a:pPr lvl="2"/>
            <a:r>
              <a:rPr lang="en-US" dirty="0" smtClean="0"/>
              <a:t>GII51EXXXX2: Released for an Electrical Drawing for program XYZ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FTB Drawing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1066800"/>
          <a:ext cx="8915400" cy="5638800"/>
        </p:xfrm>
        <a:graphic>
          <a:graphicData uri="http://schemas.openxmlformats.org/presentationml/2006/ole">
            <p:oleObj spid="_x0000_s1026" name="Presentation" r:id="rId3" imgW="795462" imgH="614009" progId="PowerPoint.Show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Plan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Site Program Quality Rep is Responsible to Generate the HSCM (Hardware Software Compatibility Matrix) </a:t>
            </a:r>
          </a:p>
          <a:p>
            <a:endParaRPr lang="en-US" dirty="0" smtClean="0"/>
          </a:p>
          <a:p>
            <a:r>
              <a:rPr lang="en-US" dirty="0" smtClean="0"/>
              <a:t>The Plan Allows for Multiple Configurations/Programs Simultaneously.</a:t>
            </a:r>
          </a:p>
          <a:p>
            <a:endParaRPr lang="en-US" dirty="0" smtClean="0"/>
          </a:p>
          <a:p>
            <a:r>
              <a:rPr lang="en-US" dirty="0" smtClean="0"/>
              <a:t>Supports Either Engineering Generated Locally or Program Engineering provided for Incorporation Per Plan and Drawing Tree</a:t>
            </a:r>
          </a:p>
          <a:p>
            <a:endParaRPr lang="en-US" dirty="0" smtClean="0"/>
          </a:p>
          <a:p>
            <a:r>
              <a:rPr lang="en-US" dirty="0" smtClean="0"/>
              <a:t>The Plan Outlines the Review/Release Requirement for Every Engineering Document Type Identified in Drawing Tree.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57945"/>
            <a:ext cx="9143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Approved for Public Release: Northrop Grumman Aerospace Systems Case 10-0617 Dated 5/5/10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3/6/2008 12:03:03 PM&quot;&gt;&lt;Slide id=&quot;335&quot; dur=&quot;.609375&quot;/&gt;&lt;Slide id=&quot;337&quot; dur=&quot;13.53516&quot;/&gt;&lt;Slide id=&quot;335&quot; dur=&quot;.765625&quot;/&gt;&lt;Slide id=&quot;337&quot; dur=&quot;4.699219&quot;/&gt;&lt;Slide id=&quot;312&quot; dur=&quot;2.902344&quot;/&gt;&lt;Slide id=&quot;313&quot; dur=&quot;7.195313&quot;/&gt;&lt;Slide id=&quot;316&quot; dur=&quot;10.69141&quot;/&gt;&lt;Slide id=&quot;317&quot; dur=&quot;1.734375&quot;/&gt;&lt;Slide id=&quot;336&quot; dur=&quot;1.703125&quot;/&gt;&lt;Slide id=&quot;338&quot; dur=&quot;1&quot;/&gt;&lt;/Timings&gt;&lt;/WMTools&gt;"/>
</p:tagLst>
</file>

<file path=ppt/theme/theme1.xml><?xml version="1.0" encoding="utf-8"?>
<a:theme xmlns:a="http://schemas.openxmlformats.org/drawingml/2006/main" name="Office Theme">
  <a:themeElements>
    <a:clrScheme name="Office Them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DAA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B6D2"/>
      </a:accent5>
      <a:accent6>
        <a:srgbClr val="B90000"/>
      </a:accent6>
      <a:hlink>
        <a:srgbClr val="4FAFFF"/>
      </a:hlink>
      <a:folHlink>
        <a:srgbClr val="009600"/>
      </a:folHlink>
    </a:clrScheme>
    <a:fontScheme name="Office Them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DAA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B6D2"/>
        </a:accent5>
        <a:accent6>
          <a:srgbClr val="B90000"/>
        </a:accent6>
        <a:hlink>
          <a:srgbClr val="4FAFFF"/>
        </a:hlink>
        <a:folHlink>
          <a:srgbClr val="00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10682</TotalTime>
  <Words>1236</Words>
  <Application>Microsoft Office PowerPoint</Application>
  <PresentationFormat>On-screen Show (4:3)</PresentationFormat>
  <Paragraphs>414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Presentation</vt:lpstr>
      <vt:lpstr>Document</vt:lpstr>
      <vt:lpstr>Slide 1</vt:lpstr>
      <vt:lpstr>Agenda</vt:lpstr>
      <vt:lpstr>History</vt:lpstr>
      <vt:lpstr>GII Flying Test Bed</vt:lpstr>
      <vt:lpstr>Interior Configuration Example</vt:lpstr>
      <vt:lpstr>General Requirements</vt:lpstr>
      <vt:lpstr>CM Plan Overview</vt:lpstr>
      <vt:lpstr> FTB Drawing Tree</vt:lpstr>
      <vt:lpstr>CM Plan Overview</vt:lpstr>
      <vt:lpstr>CM Plan Approved Streamlined Approach</vt:lpstr>
      <vt:lpstr>Takeoff</vt:lpstr>
      <vt:lpstr>Hardware Software Compatibility Matrix</vt:lpstr>
      <vt:lpstr>Example HSCM (Notional)</vt:lpstr>
      <vt:lpstr>HSCM Engineering Release</vt:lpstr>
      <vt:lpstr>HWSW - Notional Sub Tier Software</vt:lpstr>
      <vt:lpstr>FJT/Qualification</vt:lpstr>
      <vt:lpstr>FJT/Qual Sheet</vt:lpstr>
      <vt:lpstr>Approved Program Configuration Release</vt:lpstr>
      <vt:lpstr>Configuration Release Notional </vt:lpstr>
      <vt:lpstr>Slide 20</vt:lpstr>
      <vt:lpstr>Flight Prep Sheet used to Track Configuration Changes on Vehicle </vt:lpstr>
      <vt:lpstr>Interior Configuration Example</vt:lpstr>
      <vt:lpstr>Interior Configuration Example</vt:lpstr>
      <vt:lpstr>Interior Configuration Example</vt:lpstr>
      <vt:lpstr>Interior Configuration Example</vt:lpstr>
      <vt:lpstr>Summary</vt:lpstr>
      <vt:lpstr>Questions</vt:lpstr>
      <vt:lpstr>Slide 28</vt:lpstr>
    </vt:vector>
  </TitlesOfParts>
  <Company>Northrop Grumman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Communications</dc:creator>
  <cp:lastModifiedBy>fattama1</cp:lastModifiedBy>
  <cp:revision>256</cp:revision>
  <dcterms:created xsi:type="dcterms:W3CDTF">2007-12-05T18:39:31Z</dcterms:created>
  <dcterms:modified xsi:type="dcterms:W3CDTF">2010-05-06T01:09:39Z</dcterms:modified>
</cp:coreProperties>
</file>