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17" r:id="rId2"/>
    <p:sldId id="328" r:id="rId3"/>
    <p:sldId id="330" r:id="rId4"/>
    <p:sldId id="320" r:id="rId5"/>
    <p:sldId id="321" r:id="rId6"/>
    <p:sldId id="322" r:id="rId7"/>
    <p:sldId id="323" r:id="rId8"/>
    <p:sldId id="324" r:id="rId9"/>
    <p:sldId id="278" r:id="rId10"/>
    <p:sldId id="300" r:id="rId11"/>
    <p:sldId id="307" r:id="rId12"/>
    <p:sldId id="308" r:id="rId13"/>
    <p:sldId id="279" r:id="rId14"/>
    <p:sldId id="289" r:id="rId15"/>
    <p:sldId id="264" r:id="rId16"/>
    <p:sldId id="294" r:id="rId17"/>
    <p:sldId id="296" r:id="rId18"/>
    <p:sldId id="297" r:id="rId19"/>
    <p:sldId id="299" r:id="rId20"/>
    <p:sldId id="298" r:id="rId21"/>
    <p:sldId id="287" r:id="rId22"/>
    <p:sldId id="292" r:id="rId23"/>
    <p:sldId id="286" r:id="rId24"/>
    <p:sldId id="309" r:id="rId25"/>
    <p:sldId id="327" r:id="rId26"/>
    <p:sldId id="325" r:id="rId27"/>
  </p:sldIdLst>
  <p:sldSz cx="9144000" cy="6858000" type="screen4x3"/>
  <p:notesSz cx="6858000" cy="9144000"/>
  <p:defaultTextStyle>
    <a:defPPr>
      <a:defRPr lang="en-US"/>
    </a:defPPr>
    <a:lvl1pPr algn="l" defTabSz="457200" rtl="0" fontAlgn="base">
      <a:spcBef>
        <a:spcPct val="0"/>
      </a:spcBef>
      <a:spcAft>
        <a:spcPct val="0"/>
      </a:spcAft>
      <a:defRPr sz="1600" kern="1200">
        <a:solidFill>
          <a:schemeClr val="tx1"/>
        </a:solidFill>
        <a:latin typeface="Arial" charset="0"/>
        <a:ea typeface="+mn-ea"/>
        <a:cs typeface="+mn-cs"/>
      </a:defRPr>
    </a:lvl1pPr>
    <a:lvl2pPr marL="457200" algn="l" defTabSz="457200" rtl="0" fontAlgn="base">
      <a:spcBef>
        <a:spcPct val="0"/>
      </a:spcBef>
      <a:spcAft>
        <a:spcPct val="0"/>
      </a:spcAft>
      <a:defRPr sz="1600" kern="1200">
        <a:solidFill>
          <a:schemeClr val="tx1"/>
        </a:solidFill>
        <a:latin typeface="Arial" charset="0"/>
        <a:ea typeface="+mn-ea"/>
        <a:cs typeface="+mn-cs"/>
      </a:defRPr>
    </a:lvl2pPr>
    <a:lvl3pPr marL="914400" algn="l" defTabSz="457200" rtl="0" fontAlgn="base">
      <a:spcBef>
        <a:spcPct val="0"/>
      </a:spcBef>
      <a:spcAft>
        <a:spcPct val="0"/>
      </a:spcAft>
      <a:defRPr sz="1600" kern="1200">
        <a:solidFill>
          <a:schemeClr val="tx1"/>
        </a:solidFill>
        <a:latin typeface="Arial" charset="0"/>
        <a:ea typeface="+mn-ea"/>
        <a:cs typeface="+mn-cs"/>
      </a:defRPr>
    </a:lvl3pPr>
    <a:lvl4pPr marL="1371600" algn="l" defTabSz="457200" rtl="0" fontAlgn="base">
      <a:spcBef>
        <a:spcPct val="0"/>
      </a:spcBef>
      <a:spcAft>
        <a:spcPct val="0"/>
      </a:spcAft>
      <a:defRPr sz="1600" kern="1200">
        <a:solidFill>
          <a:schemeClr val="tx1"/>
        </a:solidFill>
        <a:latin typeface="Arial" charset="0"/>
        <a:ea typeface="+mn-ea"/>
        <a:cs typeface="+mn-cs"/>
      </a:defRPr>
    </a:lvl4pPr>
    <a:lvl5pPr marL="1828800" algn="l" defTabSz="457200"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0E8EC"/>
    <a:srgbClr val="CCECFF"/>
    <a:srgbClr val="99CCFF"/>
    <a:srgbClr val="D5FECE"/>
    <a:srgbClr val="A50021"/>
    <a:srgbClr val="FFCCFF"/>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70" autoAdjust="0"/>
    <p:restoredTop sz="94660"/>
  </p:normalViewPr>
  <p:slideViewPr>
    <p:cSldViewPr snapToGrid="0" snapToObjects="1">
      <p:cViewPr varScale="1">
        <p:scale>
          <a:sx n="106" d="100"/>
          <a:sy n="106" d="100"/>
        </p:scale>
        <p:origin x="-96" y="-19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8BBDBB5-85B7-40EE-A262-56C2E8F60B9B}" type="datetimeFigureOut">
              <a:rPr lang="en-US"/>
              <a:pPr>
                <a:defRPr/>
              </a:pPr>
              <a:t>1/14/2011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C38509-D27C-496E-8F81-181DFA90735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01994F6-4C6F-4F62-AD08-C9AA99D0EB6F}" type="datetimeFigureOut">
              <a:rPr lang="en-US"/>
              <a:pPr>
                <a:defRPr/>
              </a:pPr>
              <a:t>1/14/2011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3F86BB-0187-44D7-A015-6B35ABB3E4B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576C640-1383-4C9E-A680-AC64BBCC61F3}" type="datetimeFigureOut">
              <a:rPr lang="en-US"/>
              <a:pPr>
                <a:defRPr/>
              </a:pPr>
              <a:t>1/14/2011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D8C21A3-7D2F-4C81-9DAA-938D330F281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a:defRPr/>
            </a:pPr>
            <a:fld id="{18F74F7F-67D7-4E5E-B3C6-7181696C71D0}" type="datetimeFigureOut">
              <a:rPr lang="en-US"/>
              <a:pPr>
                <a:defRPr/>
              </a:pPr>
              <a:t>1/14/2011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F5CACAC-BD44-40BC-9ED6-60032970186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65C68E5-757E-48DE-9F01-221F36017338}" type="datetimeFigureOut">
              <a:rPr lang="en-US"/>
              <a:pPr>
                <a:defRPr/>
              </a:pPr>
              <a:t>1/14/2011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7A2A25A-8ED4-4EBE-B5DF-694E4BC7F11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74B3F5A-8253-4EBC-AF17-28A481575868}" type="datetimeFigureOut">
              <a:rPr lang="en-US"/>
              <a:pPr>
                <a:defRPr/>
              </a:pPr>
              <a:t>1/14/2011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58D9DE-3874-4578-B687-67DAF0975E1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AFC724C-7C07-4A6B-BB42-B8D2BEC841A3}" type="datetimeFigureOut">
              <a:rPr lang="en-US"/>
              <a:pPr>
                <a:defRPr/>
              </a:pPr>
              <a:t>1/14/2011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79FBA6F-7AA7-404A-8279-47778F69580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A4D8320-C2FD-4149-9733-537C8EAE29F4}" type="datetimeFigureOut">
              <a:rPr lang="en-US"/>
              <a:pPr>
                <a:defRPr/>
              </a:pPr>
              <a:t>1/14/2011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C8D86C9-4902-464F-98BA-9E669475919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FDDAF7D-835D-431E-B0A8-DDA74A436F7A}" type="datetimeFigureOut">
              <a:rPr lang="en-US"/>
              <a:pPr>
                <a:defRPr/>
              </a:pPr>
              <a:t>1/14/2011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2334277-1713-4273-B44F-EE78F3B097D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42F609E-7209-4AF8-834E-BE34589D9183}" type="datetimeFigureOut">
              <a:rPr lang="en-US"/>
              <a:pPr>
                <a:defRPr/>
              </a:pPr>
              <a:t>1/14/2011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05713D7-A9C0-4F4F-8354-6E4B251C1CF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2B09BAB-91C2-4D8F-8A60-8D99461A10C0}" type="datetimeFigureOut">
              <a:rPr lang="en-US"/>
              <a:pPr>
                <a:defRPr/>
              </a:pPr>
              <a:t>1/14/2011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3EAAD57-F585-4710-9482-8AFA5D3569F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DE5749F-96C3-468D-95B5-154A9FBB76C6}" type="datetimeFigureOut">
              <a:rPr lang="en-US"/>
              <a:pPr>
                <a:defRPr/>
              </a:pPr>
              <a:t>1/14/2011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859B3A8-2311-4C53-80F9-D02E75DD4B3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00B644E-CB5A-420C-B784-3707D50D99DC}" type="datetimeFigureOut">
              <a:rPr lang="en-US"/>
              <a:pPr>
                <a:defRPr/>
              </a:pPr>
              <a:t>1/14/2011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69AE416-2BE2-4AAD-B4A8-A9B34CB5FEFF}" type="slidenum">
              <a:rPr lang="en-US"/>
              <a:pPr>
                <a:defRPr/>
              </a:pPr>
              <a:t>‹#›</a:t>
            </a:fld>
            <a:endParaRPr lang="en-US"/>
          </a:p>
        </p:txBody>
      </p:sp>
      <p:grpSp>
        <p:nvGrpSpPr>
          <p:cNvPr id="1031" name="Group 7"/>
          <p:cNvGrpSpPr>
            <a:grpSpLocks/>
          </p:cNvGrpSpPr>
          <p:nvPr userDrawn="1"/>
        </p:nvGrpSpPr>
        <p:grpSpPr bwMode="auto">
          <a:xfrm>
            <a:off x="0" y="6397625"/>
            <a:ext cx="9144000" cy="450850"/>
            <a:chOff x="0" y="3984"/>
            <a:chExt cx="6221" cy="208"/>
          </a:xfrm>
        </p:grpSpPr>
        <p:pic>
          <p:nvPicPr>
            <p:cNvPr id="1034" name="Picture 8" descr="logo_trans"/>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4128" y="3984"/>
              <a:ext cx="1278" cy="208"/>
            </a:xfrm>
            <a:prstGeom prst="rect">
              <a:avLst/>
            </a:prstGeom>
            <a:noFill/>
            <a:ln w="9525">
              <a:noFill/>
              <a:miter lim="800000"/>
              <a:headEnd/>
              <a:tailEnd/>
            </a:ln>
          </p:spPr>
        </p:pic>
        <p:sp>
          <p:nvSpPr>
            <p:cNvPr id="2" name="Line 9"/>
            <p:cNvSpPr>
              <a:spLocks noChangeShapeType="1"/>
            </p:cNvSpPr>
            <p:nvPr userDrawn="1"/>
          </p:nvSpPr>
          <p:spPr bwMode="auto">
            <a:xfrm>
              <a:off x="0" y="4128"/>
              <a:ext cx="3984" cy="0"/>
            </a:xfrm>
            <a:prstGeom prst="line">
              <a:avLst/>
            </a:prstGeom>
            <a:noFill/>
            <a:ln w="9525">
              <a:solidFill>
                <a:srgbClr val="3333FF"/>
              </a:solidFill>
              <a:round/>
              <a:headEnd/>
              <a:tailEnd/>
            </a:ln>
            <a:effectLst/>
          </p:spPr>
          <p:txBody>
            <a:bodyPr/>
            <a:lstStyle/>
            <a:p>
              <a:pPr>
                <a:defRPr/>
              </a:pPr>
              <a:endParaRPr lang="en-US" sz="1800"/>
            </a:p>
          </p:txBody>
        </p:sp>
        <p:sp>
          <p:nvSpPr>
            <p:cNvPr id="3" name="Line 10"/>
            <p:cNvSpPr>
              <a:spLocks noChangeShapeType="1"/>
            </p:cNvSpPr>
            <p:nvPr userDrawn="1"/>
          </p:nvSpPr>
          <p:spPr bwMode="auto">
            <a:xfrm>
              <a:off x="5473" y="4128"/>
              <a:ext cx="748" cy="0"/>
            </a:xfrm>
            <a:prstGeom prst="line">
              <a:avLst/>
            </a:prstGeom>
            <a:noFill/>
            <a:ln w="9525">
              <a:solidFill>
                <a:srgbClr val="3333FF"/>
              </a:solidFill>
              <a:round/>
              <a:headEnd/>
              <a:tailEnd/>
            </a:ln>
            <a:effectLst/>
          </p:spPr>
          <p:txBody>
            <a:bodyPr/>
            <a:lstStyle/>
            <a:p>
              <a:pPr>
                <a:defRPr/>
              </a:pPr>
              <a:endParaRPr lang="en-US" sz="1800"/>
            </a:p>
          </p:txBody>
        </p:sp>
      </p:grpSp>
      <p:pic>
        <p:nvPicPr>
          <p:cNvPr id="1032" name="Picture 11"/>
          <p:cNvPicPr>
            <a:picLocks noChangeAspect="1"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0" y="0"/>
            <a:ext cx="823913" cy="685800"/>
          </a:xfrm>
          <a:prstGeom prst="rect">
            <a:avLst/>
          </a:prstGeom>
          <a:noFill/>
          <a:ln w="9525">
            <a:noFill/>
            <a:miter lim="800000"/>
            <a:headEnd/>
            <a:tailEnd/>
          </a:ln>
        </p:spPr>
      </p:pic>
      <p:pic>
        <p:nvPicPr>
          <p:cNvPr id="1033" name="Picture 12"/>
          <p:cNvPicPr>
            <a:picLocks noChangeAspect="1" noChangeArrowheads="1"/>
          </p:cNvPicPr>
          <p:nvPr userDrawn="1"/>
        </p:nvPicPr>
        <p:blipFill>
          <a:blip r:embed="rId16" cstate="email">
            <a:extLst>
              <a:ext uri="{28A0092B-C50C-407E-A947-70E740481C1C}">
                <a14:useLocalDpi xmlns:a14="http://schemas.microsoft.com/office/drawing/2010/main"/>
              </a:ext>
            </a:extLst>
          </a:blip>
          <a:srcRect/>
          <a:stretch>
            <a:fillRect/>
          </a:stretch>
        </p:blipFill>
        <p:spPr bwMode="auto">
          <a:xfrm>
            <a:off x="8350250" y="0"/>
            <a:ext cx="793750" cy="7858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 Id="rId9"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35.jpeg"/><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video" Target="file:///D:\Documents%20and%20Settings\clayton.KOLB\Desktop\FTS%20Workshop%202010\FTSW%20persentaion%20Final\V-22.wmv"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39.wmf"/></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12.xml"/><Relationship Id="rId1" Type="http://schemas.openxmlformats.org/officeDocument/2006/relationships/video" Target="file:///D:\Documents%20and%20Settings\clayton.KOLB\Desktop\FTS%20Workshop%202010\FTSW%20persentaion%20Final\A-4%20Mishap.wmv"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3" descr="2066-800.jpg"/>
          <p:cNvPicPr>
            <a:picLocks noChangeAspect="1"/>
          </p:cNvPicPr>
          <p:nvPr/>
        </p:nvPicPr>
        <p:blipFill>
          <a:blip r:embed="rId2"/>
          <a:srcRect/>
          <a:stretch>
            <a:fillRect/>
          </a:stretch>
        </p:blipFill>
        <p:spPr bwMode="auto">
          <a:xfrm>
            <a:off x="-44450" y="0"/>
            <a:ext cx="9188450" cy="6858000"/>
          </a:xfrm>
          <a:prstGeom prst="rect">
            <a:avLst/>
          </a:prstGeom>
          <a:noFill/>
          <a:ln w="9525">
            <a:noFill/>
            <a:miter lim="800000"/>
            <a:headEnd/>
            <a:tailEnd/>
          </a:ln>
        </p:spPr>
      </p:pic>
      <p:sp>
        <p:nvSpPr>
          <p:cNvPr id="14338" name="Text Box 33"/>
          <p:cNvSpPr txBox="1">
            <a:spLocks noChangeArrowheads="1"/>
          </p:cNvSpPr>
          <p:nvPr/>
        </p:nvSpPr>
        <p:spPr bwMode="auto">
          <a:xfrm>
            <a:off x="923925" y="5718175"/>
            <a:ext cx="7326313" cy="623888"/>
          </a:xfrm>
          <a:prstGeom prst="rect">
            <a:avLst/>
          </a:prstGeom>
          <a:noFill/>
          <a:ln w="9525">
            <a:noFill/>
            <a:miter lim="800000"/>
            <a:headEnd/>
            <a:tailEnd/>
          </a:ln>
        </p:spPr>
        <p:txBody>
          <a:bodyPr>
            <a:spAutoFit/>
          </a:bodyPr>
          <a:lstStyle/>
          <a:p>
            <a:pPr defTabSz="914400">
              <a:spcBef>
                <a:spcPct val="50000"/>
              </a:spcBef>
              <a:tabLst>
                <a:tab pos="7091363" algn="r"/>
              </a:tabLst>
            </a:pPr>
            <a:r>
              <a:rPr lang="en-US" sz="1400" b="1">
                <a:solidFill>
                  <a:schemeClr val="bg1"/>
                </a:solidFill>
                <a:latin typeface="Times New Roman" pitchFamily="18" charset="0"/>
                <a:cs typeface="Times New Roman" pitchFamily="18" charset="0"/>
              </a:rPr>
              <a:t>Flight Test Safety Workshop</a:t>
            </a:r>
            <a:r>
              <a:rPr lang="en-US" sz="1400">
                <a:solidFill>
                  <a:schemeClr val="bg1"/>
                </a:solidFill>
                <a:latin typeface="Times New Roman" pitchFamily="18" charset="0"/>
                <a:cs typeface="Times New Roman" pitchFamily="18" charset="0"/>
              </a:rPr>
              <a:t>	San Jose, CA</a:t>
            </a:r>
          </a:p>
          <a:p>
            <a:pPr defTabSz="914400">
              <a:spcBef>
                <a:spcPct val="50000"/>
              </a:spcBef>
              <a:tabLst>
                <a:tab pos="7091363" algn="r"/>
              </a:tabLst>
            </a:pPr>
            <a:r>
              <a:rPr lang="en-US" sz="1400" b="1">
                <a:solidFill>
                  <a:schemeClr val="bg1"/>
                </a:solidFill>
                <a:latin typeface="Times New Roman" pitchFamily="18" charset="0"/>
                <a:cs typeface="Times New Roman" pitchFamily="18" charset="0"/>
              </a:rPr>
              <a:t>Mr. Clay Kolb and Dr. Tim Schoppert</a:t>
            </a:r>
            <a:r>
              <a:rPr lang="en-US" sz="1400">
                <a:solidFill>
                  <a:schemeClr val="bg1"/>
                </a:solidFill>
                <a:latin typeface="Times New Roman" pitchFamily="18" charset="0"/>
                <a:cs typeface="Times New Roman" pitchFamily="18" charset="0"/>
              </a:rPr>
              <a:t>	May 2010</a:t>
            </a:r>
          </a:p>
        </p:txBody>
      </p:sp>
      <p:sp>
        <p:nvSpPr>
          <p:cNvPr id="14339" name="Text Box 27"/>
          <p:cNvSpPr txBox="1">
            <a:spLocks noChangeArrowheads="1"/>
          </p:cNvSpPr>
          <p:nvPr/>
        </p:nvSpPr>
        <p:spPr bwMode="auto">
          <a:xfrm>
            <a:off x="762000" y="1479550"/>
            <a:ext cx="1568450" cy="366713"/>
          </a:xfrm>
          <a:prstGeom prst="rect">
            <a:avLst/>
          </a:prstGeom>
          <a:noFill/>
          <a:ln w="9525">
            <a:noFill/>
            <a:miter lim="800000"/>
            <a:headEnd/>
            <a:tailEnd/>
          </a:ln>
        </p:spPr>
        <p:txBody>
          <a:bodyPr wrap="none">
            <a:spAutoFit/>
          </a:bodyPr>
          <a:lstStyle/>
          <a:p>
            <a:r>
              <a:rPr lang="en-US" sz="1800" b="1">
                <a:solidFill>
                  <a:srgbClr val="FFCC00"/>
                </a:solidFill>
                <a:latin typeface="Times New Roman" pitchFamily="18" charset="0"/>
                <a:cs typeface="Times New Roman" pitchFamily="18" charset="0"/>
              </a:rPr>
              <a:t>Configuration</a:t>
            </a:r>
          </a:p>
        </p:txBody>
      </p:sp>
      <p:sp>
        <p:nvSpPr>
          <p:cNvPr id="14340" name="Text Box 28"/>
          <p:cNvSpPr txBox="1">
            <a:spLocks noChangeArrowheads="1"/>
          </p:cNvSpPr>
          <p:nvPr/>
        </p:nvSpPr>
        <p:spPr bwMode="auto">
          <a:xfrm>
            <a:off x="974725" y="4540250"/>
            <a:ext cx="844550" cy="366713"/>
          </a:xfrm>
          <a:prstGeom prst="rect">
            <a:avLst/>
          </a:prstGeom>
          <a:noFill/>
          <a:ln w="9525">
            <a:noFill/>
            <a:miter lim="800000"/>
            <a:headEnd/>
            <a:tailEnd/>
          </a:ln>
        </p:spPr>
        <p:txBody>
          <a:bodyPr wrap="none">
            <a:spAutoFit/>
          </a:bodyPr>
          <a:lstStyle/>
          <a:p>
            <a:pPr algn="ctr"/>
            <a:r>
              <a:rPr lang="en-US" sz="1800" b="1">
                <a:solidFill>
                  <a:srgbClr val="FFCC00"/>
                </a:solidFill>
                <a:latin typeface="Times New Roman" pitchFamily="18" charset="0"/>
                <a:cs typeface="Times New Roman" pitchFamily="18" charset="0"/>
              </a:rPr>
              <a:t>Design</a:t>
            </a:r>
          </a:p>
        </p:txBody>
      </p:sp>
      <p:sp>
        <p:nvSpPr>
          <p:cNvPr id="14341" name="Text Box 29"/>
          <p:cNvSpPr txBox="1">
            <a:spLocks noChangeArrowheads="1"/>
          </p:cNvSpPr>
          <p:nvPr/>
        </p:nvSpPr>
        <p:spPr bwMode="auto">
          <a:xfrm>
            <a:off x="6837363" y="1479550"/>
            <a:ext cx="1327150" cy="366713"/>
          </a:xfrm>
          <a:prstGeom prst="rect">
            <a:avLst/>
          </a:prstGeom>
          <a:noFill/>
          <a:ln w="9525">
            <a:noFill/>
            <a:miter lim="800000"/>
            <a:headEnd/>
            <a:tailEnd/>
          </a:ln>
        </p:spPr>
        <p:txBody>
          <a:bodyPr wrap="none">
            <a:spAutoFit/>
          </a:bodyPr>
          <a:lstStyle/>
          <a:p>
            <a:pPr algn="ctr"/>
            <a:r>
              <a:rPr lang="en-US" sz="1800" b="1">
                <a:solidFill>
                  <a:srgbClr val="FFCC00"/>
                </a:solidFill>
                <a:latin typeface="Times New Roman" pitchFamily="18" charset="0"/>
                <a:cs typeface="Times New Roman" pitchFamily="18" charset="0"/>
              </a:rPr>
              <a:t>Conformity</a:t>
            </a:r>
          </a:p>
        </p:txBody>
      </p:sp>
      <p:sp>
        <p:nvSpPr>
          <p:cNvPr id="14342" name="Text Box 30"/>
          <p:cNvSpPr txBox="1">
            <a:spLocks noChangeArrowheads="1"/>
          </p:cNvSpPr>
          <p:nvPr/>
        </p:nvSpPr>
        <p:spPr bwMode="auto">
          <a:xfrm>
            <a:off x="7156450" y="4551363"/>
            <a:ext cx="819150" cy="366712"/>
          </a:xfrm>
          <a:prstGeom prst="rect">
            <a:avLst/>
          </a:prstGeom>
          <a:noFill/>
          <a:ln w="9525">
            <a:noFill/>
            <a:miter lim="800000"/>
            <a:headEnd/>
            <a:tailEnd/>
          </a:ln>
        </p:spPr>
        <p:txBody>
          <a:bodyPr wrap="none">
            <a:spAutoFit/>
          </a:bodyPr>
          <a:lstStyle/>
          <a:p>
            <a:r>
              <a:rPr lang="en-US" sz="1800" b="1">
                <a:solidFill>
                  <a:srgbClr val="FFCC00"/>
                </a:solidFill>
                <a:latin typeface="Times New Roman" pitchFamily="18" charset="0"/>
                <a:cs typeface="Times New Roman" pitchFamily="18" charset="0"/>
              </a:rPr>
              <a:t>Limits</a:t>
            </a:r>
          </a:p>
        </p:txBody>
      </p:sp>
      <p:sp>
        <p:nvSpPr>
          <p:cNvPr id="14343" name="Line 32"/>
          <p:cNvSpPr>
            <a:spLocks noChangeShapeType="1"/>
          </p:cNvSpPr>
          <p:nvPr/>
        </p:nvSpPr>
        <p:spPr bwMode="auto">
          <a:xfrm flipH="1">
            <a:off x="4533900" y="1663700"/>
            <a:ext cx="2265363" cy="682625"/>
          </a:xfrm>
          <a:prstGeom prst="line">
            <a:avLst/>
          </a:prstGeom>
          <a:noFill/>
          <a:ln w="38100">
            <a:solidFill>
              <a:srgbClr val="FFCC00"/>
            </a:solidFill>
            <a:round/>
            <a:headEnd/>
            <a:tailEnd type="oval" w="med" len="med"/>
          </a:ln>
        </p:spPr>
        <p:txBody>
          <a:bodyPr/>
          <a:lstStyle/>
          <a:p>
            <a:endParaRPr lang="en-US"/>
          </a:p>
        </p:txBody>
      </p:sp>
      <p:sp>
        <p:nvSpPr>
          <p:cNvPr id="14344" name="Line 33"/>
          <p:cNvSpPr>
            <a:spLocks noChangeShapeType="1"/>
          </p:cNvSpPr>
          <p:nvPr/>
        </p:nvSpPr>
        <p:spPr bwMode="auto">
          <a:xfrm flipV="1">
            <a:off x="1870075" y="4540250"/>
            <a:ext cx="2692400" cy="184150"/>
          </a:xfrm>
          <a:prstGeom prst="line">
            <a:avLst/>
          </a:prstGeom>
          <a:noFill/>
          <a:ln w="38100">
            <a:solidFill>
              <a:srgbClr val="FFCC00"/>
            </a:solidFill>
            <a:round/>
            <a:headEnd/>
            <a:tailEnd type="oval" w="med" len="med"/>
          </a:ln>
        </p:spPr>
        <p:txBody>
          <a:bodyPr/>
          <a:lstStyle/>
          <a:p>
            <a:endParaRPr lang="en-US"/>
          </a:p>
        </p:txBody>
      </p:sp>
      <p:sp>
        <p:nvSpPr>
          <p:cNvPr id="14345" name="Text Box 37"/>
          <p:cNvSpPr txBox="1">
            <a:spLocks noChangeArrowheads="1"/>
          </p:cNvSpPr>
          <p:nvPr/>
        </p:nvSpPr>
        <p:spPr bwMode="auto">
          <a:xfrm>
            <a:off x="809625" y="176213"/>
            <a:ext cx="7369175" cy="822325"/>
          </a:xfrm>
          <a:prstGeom prst="rect">
            <a:avLst/>
          </a:prstGeom>
          <a:noFill/>
          <a:ln w="9525">
            <a:noFill/>
            <a:miter lim="800000"/>
            <a:headEnd/>
            <a:tailEnd/>
          </a:ln>
        </p:spPr>
        <p:txBody>
          <a:bodyPr>
            <a:spAutoFit/>
          </a:bodyPr>
          <a:lstStyle/>
          <a:p>
            <a:pPr algn="ctr" defTabSz="914400"/>
            <a:r>
              <a:rPr lang="en-US" sz="2400" b="1">
                <a:solidFill>
                  <a:schemeClr val="bg1"/>
                </a:solidFill>
                <a:latin typeface="Times New Roman" pitchFamily="18" charset="0"/>
                <a:cs typeface="Times New Roman" pitchFamily="18" charset="0"/>
              </a:rPr>
              <a:t>The Symbiotic Relationship between </a:t>
            </a:r>
          </a:p>
          <a:p>
            <a:pPr algn="ctr" defTabSz="914400"/>
            <a:r>
              <a:rPr lang="en-US" sz="2400" b="1">
                <a:solidFill>
                  <a:schemeClr val="bg1"/>
                </a:solidFill>
                <a:latin typeface="Times New Roman" pitchFamily="18" charset="0"/>
                <a:cs typeface="Times New Roman" pitchFamily="18" charset="0"/>
              </a:rPr>
              <a:t>Configuration Management and Airworthiness</a:t>
            </a:r>
          </a:p>
        </p:txBody>
      </p:sp>
      <p:grpSp>
        <p:nvGrpSpPr>
          <p:cNvPr id="14346" name="Group 34"/>
          <p:cNvGrpSpPr>
            <a:grpSpLocks/>
          </p:cNvGrpSpPr>
          <p:nvPr/>
        </p:nvGrpSpPr>
        <p:grpSpPr bwMode="auto">
          <a:xfrm>
            <a:off x="0" y="6465888"/>
            <a:ext cx="8977313" cy="252412"/>
            <a:chOff x="480" y="3458"/>
            <a:chExt cx="4835" cy="126"/>
          </a:xfrm>
        </p:grpSpPr>
        <p:pic>
          <p:nvPicPr>
            <p:cNvPr id="14349" name="Picture 43" descr="logo_tran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76" y="3458"/>
              <a:ext cx="722" cy="126"/>
            </a:xfrm>
            <a:prstGeom prst="rect">
              <a:avLst/>
            </a:prstGeom>
            <a:noFill/>
            <a:ln w="9525">
              <a:noFill/>
              <a:miter lim="800000"/>
              <a:headEnd/>
              <a:tailEnd/>
            </a:ln>
          </p:spPr>
        </p:pic>
        <p:sp>
          <p:nvSpPr>
            <p:cNvPr id="14350" name="Line 44"/>
            <p:cNvSpPr>
              <a:spLocks noChangeShapeType="1"/>
            </p:cNvSpPr>
            <p:nvPr/>
          </p:nvSpPr>
          <p:spPr bwMode="auto">
            <a:xfrm>
              <a:off x="480" y="3537"/>
              <a:ext cx="3684" cy="0"/>
            </a:xfrm>
            <a:prstGeom prst="line">
              <a:avLst/>
            </a:prstGeom>
            <a:noFill/>
            <a:ln w="9525">
              <a:solidFill>
                <a:srgbClr val="3333FF"/>
              </a:solidFill>
              <a:round/>
              <a:headEnd/>
              <a:tailEnd/>
            </a:ln>
          </p:spPr>
          <p:txBody>
            <a:bodyPr/>
            <a:lstStyle/>
            <a:p>
              <a:endParaRPr lang="en-US"/>
            </a:p>
          </p:txBody>
        </p:sp>
        <p:sp>
          <p:nvSpPr>
            <p:cNvPr id="14351" name="Line 45"/>
            <p:cNvSpPr>
              <a:spLocks noChangeShapeType="1"/>
            </p:cNvSpPr>
            <p:nvPr/>
          </p:nvSpPr>
          <p:spPr bwMode="auto">
            <a:xfrm>
              <a:off x="4892" y="3539"/>
              <a:ext cx="423" cy="0"/>
            </a:xfrm>
            <a:prstGeom prst="line">
              <a:avLst/>
            </a:prstGeom>
            <a:noFill/>
            <a:ln w="9525">
              <a:solidFill>
                <a:srgbClr val="3333FF"/>
              </a:solidFill>
              <a:round/>
              <a:headEnd/>
              <a:tailEnd/>
            </a:ln>
          </p:spPr>
          <p:txBody>
            <a:bodyPr/>
            <a:lstStyle/>
            <a:p>
              <a:endParaRPr lang="en-US"/>
            </a:p>
          </p:txBody>
        </p:sp>
      </p:grpSp>
      <p:sp>
        <p:nvSpPr>
          <p:cNvPr id="14347" name="Line 33"/>
          <p:cNvSpPr>
            <a:spLocks noChangeShapeType="1"/>
          </p:cNvSpPr>
          <p:nvPr/>
        </p:nvSpPr>
        <p:spPr bwMode="auto">
          <a:xfrm>
            <a:off x="2444750" y="1846263"/>
            <a:ext cx="1112838" cy="889000"/>
          </a:xfrm>
          <a:prstGeom prst="line">
            <a:avLst/>
          </a:prstGeom>
          <a:noFill/>
          <a:ln w="38100">
            <a:solidFill>
              <a:srgbClr val="FFCC00"/>
            </a:solidFill>
            <a:round/>
            <a:headEnd/>
            <a:tailEnd type="oval" w="med" len="med"/>
          </a:ln>
        </p:spPr>
        <p:txBody>
          <a:bodyPr/>
          <a:lstStyle/>
          <a:p>
            <a:endParaRPr lang="en-US"/>
          </a:p>
        </p:txBody>
      </p:sp>
      <p:sp>
        <p:nvSpPr>
          <p:cNvPr id="14348" name="Line 33"/>
          <p:cNvSpPr>
            <a:spLocks noChangeShapeType="1"/>
          </p:cNvSpPr>
          <p:nvPr/>
        </p:nvSpPr>
        <p:spPr bwMode="auto">
          <a:xfrm flipH="1" flipV="1">
            <a:off x="5800725" y="4003675"/>
            <a:ext cx="1355725" cy="536575"/>
          </a:xfrm>
          <a:prstGeom prst="line">
            <a:avLst/>
          </a:prstGeom>
          <a:noFill/>
          <a:ln w="38100">
            <a:solidFill>
              <a:srgbClr val="FFCC00"/>
            </a:solidFill>
            <a:round/>
            <a:headEnd/>
            <a:tailEnd type="oval" w="med" len="med"/>
          </a:ln>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3" name="Group 4"/>
          <p:cNvGrpSpPr>
            <a:grpSpLocks/>
          </p:cNvGrpSpPr>
          <p:nvPr/>
        </p:nvGrpSpPr>
        <p:grpSpPr bwMode="auto">
          <a:xfrm>
            <a:off x="379413" y="1147763"/>
            <a:ext cx="8710612" cy="5133975"/>
            <a:chOff x="86" y="642"/>
            <a:chExt cx="5729" cy="3600"/>
          </a:xfrm>
        </p:grpSpPr>
        <p:pic>
          <p:nvPicPr>
            <p:cNvPr id="23556" name="Picture 5"/>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6" y="642"/>
              <a:ext cx="5558" cy="3600"/>
            </a:xfrm>
            <a:prstGeom prst="rect">
              <a:avLst/>
            </a:prstGeom>
            <a:noFill/>
            <a:ln w="57150" cmpd="thickThin">
              <a:solidFill>
                <a:schemeClr val="tx1"/>
              </a:solidFill>
              <a:miter lim="800000"/>
              <a:headEnd/>
              <a:tailEnd/>
            </a:ln>
          </p:spPr>
        </p:pic>
        <p:sp>
          <p:nvSpPr>
            <p:cNvPr id="23557" name="Rectangle 6"/>
            <p:cNvSpPr>
              <a:spLocks noChangeArrowheads="1"/>
            </p:cNvSpPr>
            <p:nvPr/>
          </p:nvSpPr>
          <p:spPr bwMode="auto">
            <a:xfrm>
              <a:off x="134" y="1488"/>
              <a:ext cx="1288" cy="661"/>
            </a:xfrm>
            <a:prstGeom prst="rect">
              <a:avLst/>
            </a:prstGeom>
            <a:noFill/>
            <a:ln w="9525">
              <a:noFill/>
              <a:miter lim="800000"/>
              <a:headEnd/>
              <a:tailEnd/>
            </a:ln>
          </p:spPr>
          <p:txBody>
            <a:bodyPr wrap="none" lIns="92075" tIns="46038" rIns="92075" bIns="46038">
              <a:spAutoFit/>
            </a:bodyPr>
            <a:lstStyle/>
            <a:p>
              <a:pPr eaLnBrk="0" hangingPunct="0"/>
              <a:r>
                <a:rPr lang="en-US" sz="1400">
                  <a:cs typeface="Arial" charset="0"/>
                </a:rPr>
                <a:t>SIMULATED</a:t>
              </a:r>
            </a:p>
            <a:p>
              <a:pPr eaLnBrk="0" hangingPunct="0"/>
              <a:r>
                <a:rPr lang="en-US" sz="1400">
                  <a:cs typeface="Arial" charset="0"/>
                </a:rPr>
                <a:t>GUNNERY SYSTEM</a:t>
              </a:r>
            </a:p>
            <a:p>
              <a:pPr eaLnBrk="0" hangingPunct="0">
                <a:buFontTx/>
                <a:buChar char="•"/>
              </a:pPr>
              <a:r>
                <a:rPr lang="en-US" sz="1400">
                  <a:cs typeface="Arial" charset="0"/>
                </a:rPr>
                <a:t>HEADS UP DISPLAY</a:t>
              </a:r>
            </a:p>
            <a:p>
              <a:pPr eaLnBrk="0" hangingPunct="0">
                <a:buFontTx/>
                <a:buChar char="•"/>
              </a:pPr>
              <a:r>
                <a:rPr lang="en-US" sz="1400">
                  <a:cs typeface="Arial" charset="0"/>
                </a:rPr>
                <a:t>VCR</a:t>
              </a:r>
            </a:p>
          </p:txBody>
        </p:sp>
        <p:sp>
          <p:nvSpPr>
            <p:cNvPr id="23558" name="Rectangle 7"/>
            <p:cNvSpPr>
              <a:spLocks noChangeArrowheads="1"/>
            </p:cNvSpPr>
            <p:nvPr/>
          </p:nvSpPr>
          <p:spPr bwMode="auto">
            <a:xfrm>
              <a:off x="86" y="2938"/>
              <a:ext cx="1736" cy="960"/>
            </a:xfrm>
            <a:prstGeom prst="rect">
              <a:avLst/>
            </a:prstGeom>
            <a:noFill/>
            <a:ln w="9525">
              <a:noFill/>
              <a:miter lim="800000"/>
              <a:headEnd/>
              <a:tailEnd/>
            </a:ln>
          </p:spPr>
          <p:txBody>
            <a:bodyPr wrap="none" lIns="92075" tIns="46038" rIns="92075" bIns="46038">
              <a:spAutoFit/>
            </a:bodyPr>
            <a:lstStyle/>
            <a:p>
              <a:pPr eaLnBrk="0" hangingPunct="0"/>
              <a:r>
                <a:rPr lang="en-US" sz="1400">
                  <a:cs typeface="Arial" charset="0"/>
                </a:rPr>
                <a:t>NEW NOSE</a:t>
              </a:r>
            </a:p>
            <a:p>
              <a:pPr eaLnBrk="0" hangingPunct="0"/>
              <a:r>
                <a:rPr lang="en-US" sz="1400">
                  <a:cs typeface="Arial" charset="0"/>
                </a:rPr>
                <a:t>STRUCTURE</a:t>
              </a:r>
            </a:p>
            <a:p>
              <a:pPr eaLnBrk="0" hangingPunct="0">
                <a:buFontTx/>
                <a:buChar char="•"/>
              </a:pPr>
              <a:r>
                <a:rPr lang="en-US" sz="1400">
                  <a:cs typeface="Arial" charset="0"/>
                </a:rPr>
                <a:t>NEW NLG</a:t>
              </a:r>
            </a:p>
            <a:p>
              <a:pPr eaLnBrk="0" hangingPunct="0">
                <a:buFontTx/>
                <a:buChar char="•"/>
              </a:pPr>
              <a:r>
                <a:rPr lang="en-US" sz="1400">
                  <a:cs typeface="Arial" charset="0"/>
                </a:rPr>
                <a:t>NOSE WHEEL STEERING</a:t>
              </a:r>
            </a:p>
            <a:p>
              <a:pPr eaLnBrk="0" hangingPunct="0">
                <a:buFontTx/>
                <a:buChar char="•"/>
              </a:pPr>
              <a:r>
                <a:rPr lang="en-US" sz="1400">
                  <a:cs typeface="Arial" charset="0"/>
                </a:rPr>
                <a:t>LAUNCH, HOLD BACK BARS</a:t>
              </a:r>
            </a:p>
            <a:p>
              <a:pPr eaLnBrk="0" hangingPunct="0">
                <a:buFontTx/>
                <a:buChar char="•"/>
              </a:pPr>
              <a:r>
                <a:rPr lang="en-US" sz="1400">
                  <a:cs typeface="Arial" charset="0"/>
                </a:rPr>
                <a:t>SASS</a:t>
              </a:r>
            </a:p>
          </p:txBody>
        </p:sp>
        <p:sp>
          <p:nvSpPr>
            <p:cNvPr id="23559" name="Rectangle 8"/>
            <p:cNvSpPr>
              <a:spLocks noChangeArrowheads="1"/>
            </p:cNvSpPr>
            <p:nvPr/>
          </p:nvSpPr>
          <p:spPr bwMode="auto">
            <a:xfrm>
              <a:off x="547" y="3680"/>
              <a:ext cx="1590" cy="512"/>
            </a:xfrm>
            <a:prstGeom prst="rect">
              <a:avLst/>
            </a:prstGeom>
            <a:noFill/>
            <a:ln w="9525">
              <a:noFill/>
              <a:miter lim="800000"/>
              <a:headEnd/>
              <a:tailEnd/>
            </a:ln>
          </p:spPr>
          <p:txBody>
            <a:bodyPr wrap="none" lIns="92075" tIns="46038" rIns="92075" bIns="46038">
              <a:spAutoFit/>
            </a:bodyPr>
            <a:lstStyle/>
            <a:p>
              <a:pPr eaLnBrk="0" hangingPunct="0"/>
              <a:r>
                <a:rPr lang="en-US" sz="1400">
                  <a:cs typeface="Arial" charset="0"/>
                </a:rPr>
                <a:t>NEW MAIN LANDING</a:t>
              </a:r>
            </a:p>
            <a:p>
              <a:pPr eaLnBrk="0" hangingPunct="0"/>
              <a:r>
                <a:rPr lang="en-US" sz="1400">
                  <a:cs typeface="Arial" charset="0"/>
                </a:rPr>
                <a:t>GEAR AND STRUCTURE</a:t>
              </a:r>
            </a:p>
            <a:p>
              <a:pPr eaLnBrk="0" hangingPunct="0">
                <a:buFontTx/>
                <a:buChar char="•"/>
              </a:pPr>
              <a:r>
                <a:rPr lang="en-US" sz="1400">
                  <a:cs typeface="Arial" charset="0"/>
                </a:rPr>
                <a:t>IMPROVED BRAKES @3K</a:t>
              </a:r>
            </a:p>
          </p:txBody>
        </p:sp>
        <p:sp>
          <p:nvSpPr>
            <p:cNvPr id="23560" name="Rectangle 9"/>
            <p:cNvSpPr>
              <a:spLocks noChangeArrowheads="1"/>
            </p:cNvSpPr>
            <p:nvPr/>
          </p:nvSpPr>
          <p:spPr bwMode="auto">
            <a:xfrm>
              <a:off x="2342" y="3178"/>
              <a:ext cx="1611" cy="810"/>
            </a:xfrm>
            <a:prstGeom prst="rect">
              <a:avLst/>
            </a:prstGeom>
            <a:noFill/>
            <a:ln w="9525">
              <a:noFill/>
              <a:miter lim="800000"/>
              <a:headEnd/>
              <a:tailEnd/>
            </a:ln>
          </p:spPr>
          <p:txBody>
            <a:bodyPr wrap="none" lIns="92075" tIns="46038" rIns="92075" bIns="46038">
              <a:spAutoFit/>
            </a:bodyPr>
            <a:lstStyle/>
            <a:p>
              <a:pPr eaLnBrk="0" hangingPunct="0"/>
              <a:r>
                <a:rPr lang="en-US" sz="1400">
                  <a:cs typeface="Arial" charset="0"/>
                </a:rPr>
                <a:t>F-405-RR-401</a:t>
              </a:r>
            </a:p>
            <a:p>
              <a:pPr eaLnBrk="0" hangingPunct="0"/>
              <a:r>
                <a:rPr lang="en-US" sz="1400">
                  <a:cs typeface="Arial" charset="0"/>
                </a:rPr>
                <a:t>ADOUR ENGINE</a:t>
              </a:r>
            </a:p>
            <a:p>
              <a:pPr eaLnBrk="0" hangingPunct="0">
                <a:buFontTx/>
                <a:buChar char="•"/>
              </a:pPr>
              <a:r>
                <a:rPr lang="en-US" sz="1400">
                  <a:cs typeface="Arial" charset="0"/>
                </a:rPr>
                <a:t>5845 LBS THRUST</a:t>
              </a:r>
            </a:p>
            <a:p>
              <a:pPr eaLnBrk="0" hangingPunct="0">
                <a:buFontTx/>
                <a:buChar char="•"/>
              </a:pPr>
              <a:r>
                <a:rPr lang="en-US" sz="1400">
                  <a:cs typeface="Arial" charset="0"/>
                </a:rPr>
                <a:t>EMI PROTECTION</a:t>
              </a:r>
            </a:p>
            <a:p>
              <a:pPr eaLnBrk="0" hangingPunct="0">
                <a:buFontTx/>
                <a:buChar char="•"/>
              </a:pPr>
              <a:r>
                <a:rPr lang="en-US" sz="1400">
                  <a:cs typeface="Arial" charset="0"/>
                </a:rPr>
                <a:t>BACK UP FUEL CONTROL</a:t>
              </a:r>
            </a:p>
          </p:txBody>
        </p:sp>
        <p:sp>
          <p:nvSpPr>
            <p:cNvPr id="23561" name="Rectangle 10"/>
            <p:cNvSpPr>
              <a:spLocks noChangeArrowheads="1"/>
            </p:cNvSpPr>
            <p:nvPr/>
          </p:nvSpPr>
          <p:spPr bwMode="auto">
            <a:xfrm>
              <a:off x="134" y="1314"/>
              <a:ext cx="1903" cy="214"/>
            </a:xfrm>
            <a:prstGeom prst="rect">
              <a:avLst/>
            </a:prstGeom>
            <a:noFill/>
            <a:ln w="9525">
              <a:noFill/>
              <a:miter lim="800000"/>
              <a:headEnd/>
              <a:tailEnd/>
            </a:ln>
          </p:spPr>
          <p:txBody>
            <a:bodyPr wrap="none" lIns="92075" tIns="46038" rIns="92075" bIns="46038">
              <a:spAutoFit/>
            </a:bodyPr>
            <a:lstStyle/>
            <a:p>
              <a:pPr eaLnBrk="0" hangingPunct="0"/>
              <a:r>
                <a:rPr lang="en-US" sz="1400">
                  <a:cs typeface="Arial" charset="0"/>
                </a:rPr>
                <a:t>REDESIGNED GLASS  COCKPIT</a:t>
              </a:r>
            </a:p>
          </p:txBody>
        </p:sp>
        <p:sp>
          <p:nvSpPr>
            <p:cNvPr id="23562" name="Rectangle 11"/>
            <p:cNvSpPr>
              <a:spLocks noChangeArrowheads="1"/>
            </p:cNvSpPr>
            <p:nvPr/>
          </p:nvSpPr>
          <p:spPr bwMode="auto">
            <a:xfrm>
              <a:off x="144" y="1074"/>
              <a:ext cx="2599" cy="214"/>
            </a:xfrm>
            <a:prstGeom prst="rect">
              <a:avLst/>
            </a:prstGeom>
            <a:noFill/>
            <a:ln w="9525">
              <a:noFill/>
              <a:miter lim="800000"/>
              <a:headEnd/>
              <a:tailEnd/>
            </a:ln>
          </p:spPr>
          <p:txBody>
            <a:bodyPr wrap="none" lIns="92075" tIns="46038" rIns="92075" bIns="46038">
              <a:spAutoFit/>
            </a:bodyPr>
            <a:lstStyle/>
            <a:p>
              <a:pPr eaLnBrk="0" hangingPunct="0"/>
              <a:r>
                <a:rPr lang="en-US" sz="1400">
                  <a:cs typeface="Arial" charset="0"/>
                </a:rPr>
                <a:t>ON BOARD OXYGEN GENERATING SYSTEM</a:t>
              </a:r>
            </a:p>
          </p:txBody>
        </p:sp>
        <p:sp>
          <p:nvSpPr>
            <p:cNvPr id="23563" name="Rectangle 12"/>
            <p:cNvSpPr>
              <a:spLocks noChangeArrowheads="1"/>
            </p:cNvSpPr>
            <p:nvPr/>
          </p:nvSpPr>
          <p:spPr bwMode="auto">
            <a:xfrm>
              <a:off x="144" y="786"/>
              <a:ext cx="2981" cy="362"/>
            </a:xfrm>
            <a:prstGeom prst="rect">
              <a:avLst/>
            </a:prstGeom>
            <a:noFill/>
            <a:ln w="9525">
              <a:noFill/>
              <a:miter lim="800000"/>
              <a:headEnd/>
              <a:tailEnd/>
            </a:ln>
          </p:spPr>
          <p:txBody>
            <a:bodyPr lIns="92075" tIns="46038" rIns="92075" bIns="46038">
              <a:spAutoFit/>
            </a:bodyPr>
            <a:lstStyle/>
            <a:p>
              <a:pPr eaLnBrk="0" hangingPunct="0"/>
              <a:r>
                <a:rPr lang="en-US" sz="1400">
                  <a:cs typeface="Arial" charset="0"/>
                </a:rPr>
                <a:t>STANDARD ATTITUDE HEADING REFERENCE SYSTEM</a:t>
              </a:r>
            </a:p>
          </p:txBody>
        </p:sp>
        <p:sp>
          <p:nvSpPr>
            <p:cNvPr id="23564" name="Rectangle 13"/>
            <p:cNvSpPr>
              <a:spLocks noChangeArrowheads="1"/>
            </p:cNvSpPr>
            <p:nvPr/>
          </p:nvSpPr>
          <p:spPr bwMode="auto">
            <a:xfrm>
              <a:off x="4598" y="3104"/>
              <a:ext cx="744" cy="214"/>
            </a:xfrm>
            <a:prstGeom prst="rect">
              <a:avLst/>
            </a:prstGeom>
            <a:noFill/>
            <a:ln w="9525">
              <a:noFill/>
              <a:miter lim="800000"/>
              <a:headEnd/>
              <a:tailEnd/>
            </a:ln>
          </p:spPr>
          <p:txBody>
            <a:bodyPr wrap="none" lIns="92075" tIns="46038" rIns="92075" bIns="46038">
              <a:spAutoFit/>
            </a:bodyPr>
            <a:lstStyle/>
            <a:p>
              <a:pPr eaLnBrk="0" hangingPunct="0"/>
              <a:r>
                <a:rPr lang="en-US" sz="1400">
                  <a:cs typeface="Arial" charset="0"/>
                </a:rPr>
                <a:t>TAIL HOOK</a:t>
              </a:r>
            </a:p>
          </p:txBody>
        </p:sp>
        <p:sp>
          <p:nvSpPr>
            <p:cNvPr id="23565" name="Rectangle 14"/>
            <p:cNvSpPr>
              <a:spLocks noChangeArrowheads="1"/>
            </p:cNvSpPr>
            <p:nvPr/>
          </p:nvSpPr>
          <p:spPr bwMode="auto">
            <a:xfrm>
              <a:off x="4118" y="3296"/>
              <a:ext cx="1697" cy="214"/>
            </a:xfrm>
            <a:prstGeom prst="rect">
              <a:avLst/>
            </a:prstGeom>
            <a:noFill/>
            <a:ln w="9525">
              <a:noFill/>
              <a:miter lim="800000"/>
              <a:headEnd/>
              <a:tailEnd/>
            </a:ln>
          </p:spPr>
          <p:txBody>
            <a:bodyPr wrap="none" lIns="92075" tIns="46038" rIns="92075" bIns="46038">
              <a:spAutoFit/>
            </a:bodyPr>
            <a:lstStyle/>
            <a:p>
              <a:pPr eaLnBrk="0" hangingPunct="0"/>
              <a:r>
                <a:rPr lang="en-US" sz="1400">
                  <a:cs typeface="Arial" charset="0"/>
                </a:rPr>
                <a:t>RELOCATED SPEED BRAKE</a:t>
              </a:r>
            </a:p>
          </p:txBody>
        </p:sp>
        <p:sp>
          <p:nvSpPr>
            <p:cNvPr id="23566" name="Rectangle 15"/>
            <p:cNvSpPr>
              <a:spLocks noChangeArrowheads="1"/>
            </p:cNvSpPr>
            <p:nvPr/>
          </p:nvSpPr>
          <p:spPr bwMode="auto">
            <a:xfrm>
              <a:off x="2966" y="1232"/>
              <a:ext cx="1525" cy="214"/>
            </a:xfrm>
            <a:prstGeom prst="rect">
              <a:avLst/>
            </a:prstGeom>
            <a:noFill/>
            <a:ln w="9525">
              <a:noFill/>
              <a:miter lim="800000"/>
              <a:headEnd/>
              <a:tailEnd/>
            </a:ln>
          </p:spPr>
          <p:txBody>
            <a:bodyPr wrap="none" lIns="92075" tIns="46038" rIns="92075" bIns="46038">
              <a:spAutoFit/>
            </a:bodyPr>
            <a:lstStyle/>
            <a:p>
              <a:pPr eaLnBrk="0" hangingPunct="0"/>
              <a:r>
                <a:rPr lang="en-US" sz="1400">
                  <a:cs typeface="Arial" charset="0"/>
                </a:rPr>
                <a:t>COMPOSITE STABILIZER</a:t>
              </a:r>
            </a:p>
          </p:txBody>
        </p:sp>
        <p:sp>
          <p:nvSpPr>
            <p:cNvPr id="23567" name="Rectangle 16"/>
            <p:cNvSpPr>
              <a:spLocks noChangeArrowheads="1"/>
            </p:cNvSpPr>
            <p:nvPr/>
          </p:nvSpPr>
          <p:spPr bwMode="auto">
            <a:xfrm>
              <a:off x="4022" y="3488"/>
              <a:ext cx="1460" cy="214"/>
            </a:xfrm>
            <a:prstGeom prst="rect">
              <a:avLst/>
            </a:prstGeom>
            <a:noFill/>
            <a:ln w="9525">
              <a:noFill/>
              <a:miter lim="800000"/>
              <a:headEnd/>
              <a:tailEnd/>
            </a:ln>
          </p:spPr>
          <p:txBody>
            <a:bodyPr wrap="none" lIns="92075" tIns="46038" rIns="92075" bIns="46038">
              <a:spAutoFit/>
            </a:bodyPr>
            <a:lstStyle/>
            <a:p>
              <a:pPr eaLnBrk="0" hangingPunct="0"/>
              <a:r>
                <a:rPr lang="en-US" sz="1400">
                  <a:cs typeface="Arial" charset="0"/>
                </a:rPr>
                <a:t>CENTRAL VENTRAL FIN</a:t>
              </a:r>
            </a:p>
          </p:txBody>
        </p:sp>
        <p:sp>
          <p:nvSpPr>
            <p:cNvPr id="23568" name="Rectangle 17"/>
            <p:cNvSpPr>
              <a:spLocks noChangeArrowheads="1"/>
            </p:cNvSpPr>
            <p:nvPr/>
          </p:nvSpPr>
          <p:spPr bwMode="auto">
            <a:xfrm>
              <a:off x="3878" y="3728"/>
              <a:ext cx="1849" cy="363"/>
            </a:xfrm>
            <a:prstGeom prst="rect">
              <a:avLst/>
            </a:prstGeom>
            <a:noFill/>
            <a:ln w="9525">
              <a:noFill/>
              <a:miter lim="800000"/>
              <a:headEnd/>
              <a:tailEnd/>
            </a:ln>
          </p:spPr>
          <p:txBody>
            <a:bodyPr wrap="none" lIns="92075" tIns="46038" rIns="92075" bIns="46038">
              <a:spAutoFit/>
            </a:bodyPr>
            <a:lstStyle/>
            <a:p>
              <a:pPr eaLnBrk="0" hangingPunct="0"/>
              <a:r>
                <a:rPr lang="en-US" sz="1400">
                  <a:cs typeface="Arial" charset="0"/>
                </a:rPr>
                <a:t>ADDITIONAL STRUCTURE</a:t>
              </a:r>
            </a:p>
            <a:p>
              <a:pPr eaLnBrk="0" hangingPunct="0"/>
              <a:r>
                <a:rPr lang="en-US" sz="1400">
                  <a:cs typeface="Arial" charset="0"/>
                </a:rPr>
                <a:t>FOR CATAPULT/ARRESTMENT</a:t>
              </a:r>
            </a:p>
          </p:txBody>
        </p:sp>
        <p:sp>
          <p:nvSpPr>
            <p:cNvPr id="23569" name="Rectangle 18"/>
            <p:cNvSpPr>
              <a:spLocks noChangeArrowheads="1"/>
            </p:cNvSpPr>
            <p:nvPr/>
          </p:nvSpPr>
          <p:spPr bwMode="auto">
            <a:xfrm>
              <a:off x="2966" y="944"/>
              <a:ext cx="1936" cy="213"/>
            </a:xfrm>
            <a:prstGeom prst="rect">
              <a:avLst/>
            </a:prstGeom>
            <a:noFill/>
            <a:ln w="9525">
              <a:noFill/>
              <a:miter lim="800000"/>
              <a:headEnd/>
              <a:tailEnd/>
            </a:ln>
          </p:spPr>
          <p:txBody>
            <a:bodyPr wrap="none" lIns="92075" tIns="46038" rIns="92075" bIns="46038">
              <a:spAutoFit/>
            </a:bodyPr>
            <a:lstStyle/>
            <a:p>
              <a:pPr eaLnBrk="0" hangingPunct="0"/>
              <a:r>
                <a:rPr lang="en-US" sz="1400">
                  <a:cs typeface="Arial" charset="0"/>
                </a:rPr>
                <a:t>NEW EJECTION SEATS (NACES)</a:t>
              </a:r>
            </a:p>
          </p:txBody>
        </p:sp>
        <p:sp>
          <p:nvSpPr>
            <p:cNvPr id="23570" name="Rectangle 19"/>
            <p:cNvSpPr>
              <a:spLocks noChangeArrowheads="1"/>
            </p:cNvSpPr>
            <p:nvPr/>
          </p:nvSpPr>
          <p:spPr bwMode="auto">
            <a:xfrm>
              <a:off x="3158" y="1472"/>
              <a:ext cx="536" cy="214"/>
            </a:xfrm>
            <a:prstGeom prst="rect">
              <a:avLst/>
            </a:prstGeom>
            <a:noFill/>
            <a:ln w="9525">
              <a:noFill/>
              <a:miter lim="800000"/>
              <a:headEnd/>
              <a:tailEnd/>
            </a:ln>
          </p:spPr>
          <p:txBody>
            <a:bodyPr wrap="none" lIns="92075" tIns="46038" rIns="92075" bIns="46038">
              <a:spAutoFit/>
            </a:bodyPr>
            <a:lstStyle/>
            <a:p>
              <a:pPr eaLnBrk="0" hangingPunct="0"/>
              <a:r>
                <a:rPr lang="en-US" sz="1400">
                  <a:cs typeface="Arial" charset="0"/>
                </a:rPr>
                <a:t>SMURF</a:t>
              </a:r>
            </a:p>
          </p:txBody>
        </p:sp>
        <p:sp>
          <p:nvSpPr>
            <p:cNvPr id="23571" name="Rectangle 20"/>
            <p:cNvSpPr>
              <a:spLocks noChangeArrowheads="1"/>
            </p:cNvSpPr>
            <p:nvPr/>
          </p:nvSpPr>
          <p:spPr bwMode="auto">
            <a:xfrm>
              <a:off x="4982" y="1996"/>
              <a:ext cx="669" cy="363"/>
            </a:xfrm>
            <a:prstGeom prst="rect">
              <a:avLst/>
            </a:prstGeom>
            <a:noFill/>
            <a:ln w="9525">
              <a:noFill/>
              <a:miter lim="800000"/>
              <a:headEnd/>
              <a:tailEnd/>
            </a:ln>
          </p:spPr>
          <p:txBody>
            <a:bodyPr wrap="none" lIns="92075" tIns="46038" rIns="92075" bIns="46038">
              <a:spAutoFit/>
            </a:bodyPr>
            <a:lstStyle/>
            <a:p>
              <a:pPr eaLnBrk="0" hangingPunct="0"/>
              <a:r>
                <a:rPr lang="en-US" sz="1400">
                  <a:cs typeface="Arial" charset="0"/>
                </a:rPr>
                <a:t>ADD YAW</a:t>
              </a:r>
            </a:p>
            <a:p>
              <a:pPr eaLnBrk="0" hangingPunct="0"/>
              <a:r>
                <a:rPr lang="en-US" sz="1400">
                  <a:cs typeface="Arial" charset="0"/>
                </a:rPr>
                <a:t>DAMPER</a:t>
              </a:r>
            </a:p>
          </p:txBody>
        </p:sp>
        <p:sp>
          <p:nvSpPr>
            <p:cNvPr id="23572" name="Rectangle 21"/>
            <p:cNvSpPr>
              <a:spLocks noChangeArrowheads="1"/>
            </p:cNvSpPr>
            <p:nvPr/>
          </p:nvSpPr>
          <p:spPr bwMode="auto">
            <a:xfrm>
              <a:off x="4848" y="738"/>
              <a:ext cx="797" cy="363"/>
            </a:xfrm>
            <a:prstGeom prst="rect">
              <a:avLst/>
            </a:prstGeom>
            <a:noFill/>
            <a:ln w="9525">
              <a:noFill/>
              <a:miter lim="800000"/>
              <a:headEnd/>
              <a:tailEnd/>
            </a:ln>
          </p:spPr>
          <p:txBody>
            <a:bodyPr wrap="none" lIns="92075" tIns="46038" rIns="92075" bIns="46038">
              <a:spAutoFit/>
            </a:bodyPr>
            <a:lstStyle/>
            <a:p>
              <a:pPr eaLnBrk="0" hangingPunct="0"/>
              <a:r>
                <a:rPr lang="en-US" sz="1400">
                  <a:cs typeface="Arial" charset="0"/>
                </a:rPr>
                <a:t>6” FIN CAP</a:t>
              </a:r>
            </a:p>
            <a:p>
              <a:pPr eaLnBrk="0" hangingPunct="0"/>
              <a:r>
                <a:rPr lang="en-US" sz="1400">
                  <a:cs typeface="Arial" charset="0"/>
                </a:rPr>
                <a:t>EXTENSION</a:t>
              </a:r>
            </a:p>
          </p:txBody>
        </p:sp>
        <p:sp>
          <p:nvSpPr>
            <p:cNvPr id="23573" name="Line 22"/>
            <p:cNvSpPr>
              <a:spLocks noChangeShapeType="1"/>
            </p:cNvSpPr>
            <p:nvPr/>
          </p:nvSpPr>
          <p:spPr bwMode="auto">
            <a:xfrm>
              <a:off x="3552" y="1650"/>
              <a:ext cx="507" cy="954"/>
            </a:xfrm>
            <a:prstGeom prst="line">
              <a:avLst/>
            </a:prstGeom>
            <a:noFill/>
            <a:ln w="12700">
              <a:solidFill>
                <a:schemeClr val="tx1"/>
              </a:solidFill>
              <a:round/>
              <a:headEnd type="none" w="sm" len="sm"/>
              <a:tailEnd type="stealth" w="med" len="med"/>
            </a:ln>
          </p:spPr>
          <p:txBody>
            <a:bodyPr wrap="none" anchor="ctr"/>
            <a:lstStyle/>
            <a:p>
              <a:endParaRPr lang="en-US"/>
            </a:p>
          </p:txBody>
        </p:sp>
        <p:sp>
          <p:nvSpPr>
            <p:cNvPr id="23574" name="Line 23"/>
            <p:cNvSpPr>
              <a:spLocks noChangeShapeType="1"/>
            </p:cNvSpPr>
            <p:nvPr/>
          </p:nvSpPr>
          <p:spPr bwMode="auto">
            <a:xfrm>
              <a:off x="3888" y="1410"/>
              <a:ext cx="528" cy="1008"/>
            </a:xfrm>
            <a:prstGeom prst="line">
              <a:avLst/>
            </a:prstGeom>
            <a:noFill/>
            <a:ln w="12700">
              <a:solidFill>
                <a:schemeClr val="tx1"/>
              </a:solidFill>
              <a:round/>
              <a:headEnd type="none" w="sm" len="sm"/>
              <a:tailEnd type="stealth" w="med" len="med"/>
            </a:ln>
          </p:spPr>
          <p:txBody>
            <a:bodyPr wrap="none" anchor="ctr"/>
            <a:lstStyle/>
            <a:p>
              <a:endParaRPr lang="en-US"/>
            </a:p>
          </p:txBody>
        </p:sp>
        <p:sp>
          <p:nvSpPr>
            <p:cNvPr id="23575" name="Line 24"/>
            <p:cNvSpPr>
              <a:spLocks noChangeShapeType="1"/>
            </p:cNvSpPr>
            <p:nvPr/>
          </p:nvSpPr>
          <p:spPr bwMode="auto">
            <a:xfrm flipH="1">
              <a:off x="2421" y="1122"/>
              <a:ext cx="603" cy="802"/>
            </a:xfrm>
            <a:prstGeom prst="line">
              <a:avLst/>
            </a:prstGeom>
            <a:noFill/>
            <a:ln w="12700">
              <a:solidFill>
                <a:schemeClr val="tx1"/>
              </a:solidFill>
              <a:round/>
              <a:headEnd type="none" w="sm" len="sm"/>
              <a:tailEnd type="stealth" w="med" len="med"/>
            </a:ln>
          </p:spPr>
          <p:txBody>
            <a:bodyPr wrap="none" anchor="ctr"/>
            <a:lstStyle/>
            <a:p>
              <a:endParaRPr lang="en-US"/>
            </a:p>
          </p:txBody>
        </p:sp>
        <p:sp>
          <p:nvSpPr>
            <p:cNvPr id="23576" name="Line 25"/>
            <p:cNvSpPr>
              <a:spLocks noChangeShapeType="1"/>
            </p:cNvSpPr>
            <p:nvPr/>
          </p:nvSpPr>
          <p:spPr bwMode="auto">
            <a:xfrm flipH="1">
              <a:off x="5088" y="1074"/>
              <a:ext cx="48" cy="288"/>
            </a:xfrm>
            <a:prstGeom prst="line">
              <a:avLst/>
            </a:prstGeom>
            <a:noFill/>
            <a:ln w="12700">
              <a:solidFill>
                <a:schemeClr val="tx1"/>
              </a:solidFill>
              <a:round/>
              <a:headEnd type="none" w="sm" len="sm"/>
              <a:tailEnd type="stealth" w="med" len="med"/>
            </a:ln>
          </p:spPr>
          <p:txBody>
            <a:bodyPr wrap="none" anchor="ctr"/>
            <a:lstStyle/>
            <a:p>
              <a:endParaRPr lang="en-US"/>
            </a:p>
          </p:txBody>
        </p:sp>
        <p:sp>
          <p:nvSpPr>
            <p:cNvPr id="23577" name="Line 26"/>
            <p:cNvSpPr>
              <a:spLocks noChangeShapeType="1"/>
            </p:cNvSpPr>
            <p:nvPr/>
          </p:nvSpPr>
          <p:spPr bwMode="auto">
            <a:xfrm>
              <a:off x="960" y="1986"/>
              <a:ext cx="288" cy="192"/>
            </a:xfrm>
            <a:prstGeom prst="line">
              <a:avLst/>
            </a:prstGeom>
            <a:noFill/>
            <a:ln w="12700">
              <a:solidFill>
                <a:schemeClr val="tx1"/>
              </a:solidFill>
              <a:round/>
              <a:headEnd type="none" w="sm" len="sm"/>
              <a:tailEnd type="stealth" w="med" len="med"/>
            </a:ln>
          </p:spPr>
          <p:txBody>
            <a:bodyPr wrap="none" anchor="ctr"/>
            <a:lstStyle/>
            <a:p>
              <a:endParaRPr lang="en-US"/>
            </a:p>
          </p:txBody>
        </p:sp>
        <p:sp>
          <p:nvSpPr>
            <p:cNvPr id="23578" name="Line 27"/>
            <p:cNvSpPr>
              <a:spLocks noChangeShapeType="1"/>
            </p:cNvSpPr>
            <p:nvPr/>
          </p:nvSpPr>
          <p:spPr bwMode="auto">
            <a:xfrm flipH="1" flipV="1">
              <a:off x="2112" y="2658"/>
              <a:ext cx="144" cy="1296"/>
            </a:xfrm>
            <a:prstGeom prst="line">
              <a:avLst/>
            </a:prstGeom>
            <a:noFill/>
            <a:ln w="12700">
              <a:solidFill>
                <a:schemeClr val="tx1"/>
              </a:solidFill>
              <a:round/>
              <a:headEnd type="none" w="sm" len="sm"/>
              <a:tailEnd type="stealth" w="med" len="med"/>
            </a:ln>
          </p:spPr>
          <p:txBody>
            <a:bodyPr wrap="none" anchor="ctr"/>
            <a:lstStyle/>
            <a:p>
              <a:endParaRPr lang="en-US"/>
            </a:p>
          </p:txBody>
        </p:sp>
        <p:sp>
          <p:nvSpPr>
            <p:cNvPr id="23579" name="Line 28"/>
            <p:cNvSpPr>
              <a:spLocks noChangeShapeType="1"/>
            </p:cNvSpPr>
            <p:nvPr/>
          </p:nvSpPr>
          <p:spPr bwMode="auto">
            <a:xfrm flipV="1">
              <a:off x="2532" y="2681"/>
              <a:ext cx="418" cy="508"/>
            </a:xfrm>
            <a:prstGeom prst="line">
              <a:avLst/>
            </a:prstGeom>
            <a:noFill/>
            <a:ln w="12700">
              <a:solidFill>
                <a:schemeClr val="tx1"/>
              </a:solidFill>
              <a:round/>
              <a:headEnd type="none" w="sm" len="sm"/>
              <a:tailEnd type="stealth" w="med" len="med"/>
            </a:ln>
          </p:spPr>
          <p:txBody>
            <a:bodyPr wrap="none" anchor="ctr"/>
            <a:lstStyle/>
            <a:p>
              <a:endParaRPr lang="en-US"/>
            </a:p>
          </p:txBody>
        </p:sp>
        <p:sp>
          <p:nvSpPr>
            <p:cNvPr id="23580" name="Line 29"/>
            <p:cNvSpPr>
              <a:spLocks noChangeShapeType="1"/>
            </p:cNvSpPr>
            <p:nvPr/>
          </p:nvSpPr>
          <p:spPr bwMode="auto">
            <a:xfrm flipH="1" flipV="1">
              <a:off x="3648" y="2706"/>
              <a:ext cx="336" cy="1008"/>
            </a:xfrm>
            <a:prstGeom prst="line">
              <a:avLst/>
            </a:prstGeom>
            <a:noFill/>
            <a:ln w="12700">
              <a:solidFill>
                <a:schemeClr val="tx1"/>
              </a:solidFill>
              <a:round/>
              <a:headEnd type="none" w="sm" len="sm"/>
              <a:tailEnd type="stealth" w="med" len="med"/>
            </a:ln>
          </p:spPr>
          <p:txBody>
            <a:bodyPr wrap="none" anchor="ctr"/>
            <a:lstStyle/>
            <a:p>
              <a:endParaRPr lang="en-US"/>
            </a:p>
          </p:txBody>
        </p:sp>
        <p:sp>
          <p:nvSpPr>
            <p:cNvPr id="23581" name="Line 30"/>
            <p:cNvSpPr>
              <a:spLocks noChangeShapeType="1"/>
            </p:cNvSpPr>
            <p:nvPr/>
          </p:nvSpPr>
          <p:spPr bwMode="auto">
            <a:xfrm flipH="1" flipV="1">
              <a:off x="3984" y="3138"/>
              <a:ext cx="96" cy="384"/>
            </a:xfrm>
            <a:prstGeom prst="line">
              <a:avLst/>
            </a:prstGeom>
            <a:noFill/>
            <a:ln w="12700">
              <a:solidFill>
                <a:schemeClr val="tx1"/>
              </a:solidFill>
              <a:round/>
              <a:headEnd type="none" w="sm" len="sm"/>
              <a:tailEnd type="stealth" w="med" len="med"/>
            </a:ln>
          </p:spPr>
          <p:txBody>
            <a:bodyPr wrap="none" anchor="ctr"/>
            <a:lstStyle/>
            <a:p>
              <a:endParaRPr lang="en-US"/>
            </a:p>
          </p:txBody>
        </p:sp>
        <p:sp>
          <p:nvSpPr>
            <p:cNvPr id="23582" name="Line 31"/>
            <p:cNvSpPr>
              <a:spLocks noChangeShapeType="1"/>
            </p:cNvSpPr>
            <p:nvPr/>
          </p:nvSpPr>
          <p:spPr bwMode="auto">
            <a:xfrm flipH="1" flipV="1">
              <a:off x="4043" y="2864"/>
              <a:ext cx="181" cy="418"/>
            </a:xfrm>
            <a:prstGeom prst="line">
              <a:avLst/>
            </a:prstGeom>
            <a:noFill/>
            <a:ln w="12700">
              <a:solidFill>
                <a:schemeClr val="tx1"/>
              </a:solidFill>
              <a:round/>
              <a:headEnd type="none" w="sm" len="sm"/>
              <a:tailEnd type="stealth" w="med" len="med"/>
            </a:ln>
          </p:spPr>
          <p:txBody>
            <a:bodyPr wrap="none" anchor="ctr"/>
            <a:lstStyle/>
            <a:p>
              <a:endParaRPr lang="en-US"/>
            </a:p>
          </p:txBody>
        </p:sp>
        <p:sp>
          <p:nvSpPr>
            <p:cNvPr id="23583" name="Line 32"/>
            <p:cNvSpPr>
              <a:spLocks noChangeShapeType="1"/>
            </p:cNvSpPr>
            <p:nvPr/>
          </p:nvSpPr>
          <p:spPr bwMode="auto">
            <a:xfrm>
              <a:off x="1392" y="1554"/>
              <a:ext cx="96" cy="336"/>
            </a:xfrm>
            <a:prstGeom prst="line">
              <a:avLst/>
            </a:prstGeom>
            <a:noFill/>
            <a:ln w="12700">
              <a:solidFill>
                <a:schemeClr val="tx1"/>
              </a:solidFill>
              <a:round/>
              <a:headEnd type="none" w="sm" len="sm"/>
              <a:tailEnd type="stealth" w="med" len="med"/>
            </a:ln>
          </p:spPr>
          <p:txBody>
            <a:bodyPr wrap="none" anchor="ctr"/>
            <a:lstStyle/>
            <a:p>
              <a:endParaRPr lang="en-US"/>
            </a:p>
          </p:txBody>
        </p:sp>
        <p:sp>
          <p:nvSpPr>
            <p:cNvPr id="23584" name="Line 33"/>
            <p:cNvSpPr>
              <a:spLocks noChangeShapeType="1"/>
            </p:cNvSpPr>
            <p:nvPr/>
          </p:nvSpPr>
          <p:spPr bwMode="auto">
            <a:xfrm flipH="1">
              <a:off x="1872" y="1266"/>
              <a:ext cx="288" cy="576"/>
            </a:xfrm>
            <a:prstGeom prst="line">
              <a:avLst/>
            </a:prstGeom>
            <a:noFill/>
            <a:ln w="12700">
              <a:solidFill>
                <a:schemeClr val="tx1"/>
              </a:solidFill>
              <a:round/>
              <a:headEnd type="none" w="sm" len="sm"/>
              <a:tailEnd type="stealth" w="med" len="med"/>
            </a:ln>
          </p:spPr>
          <p:txBody>
            <a:bodyPr wrap="none" anchor="ctr"/>
            <a:lstStyle/>
            <a:p>
              <a:endParaRPr lang="en-US"/>
            </a:p>
          </p:txBody>
        </p:sp>
        <p:sp>
          <p:nvSpPr>
            <p:cNvPr id="23585" name="Line 34"/>
            <p:cNvSpPr>
              <a:spLocks noChangeShapeType="1"/>
            </p:cNvSpPr>
            <p:nvPr/>
          </p:nvSpPr>
          <p:spPr bwMode="auto">
            <a:xfrm flipH="1">
              <a:off x="1824" y="928"/>
              <a:ext cx="1090" cy="1154"/>
            </a:xfrm>
            <a:prstGeom prst="line">
              <a:avLst/>
            </a:prstGeom>
            <a:noFill/>
            <a:ln w="12700">
              <a:solidFill>
                <a:schemeClr val="tx1"/>
              </a:solidFill>
              <a:round/>
              <a:headEnd type="none" w="sm" len="sm"/>
              <a:tailEnd type="stealth" w="med" len="med"/>
            </a:ln>
          </p:spPr>
          <p:txBody>
            <a:bodyPr wrap="none" anchor="ctr"/>
            <a:lstStyle/>
            <a:p>
              <a:endParaRPr lang="en-US"/>
            </a:p>
          </p:txBody>
        </p:sp>
        <p:sp>
          <p:nvSpPr>
            <p:cNvPr id="23586" name="Line 35"/>
            <p:cNvSpPr>
              <a:spLocks noChangeShapeType="1"/>
            </p:cNvSpPr>
            <p:nvPr/>
          </p:nvSpPr>
          <p:spPr bwMode="auto">
            <a:xfrm flipH="1" flipV="1">
              <a:off x="1536" y="2322"/>
              <a:ext cx="48" cy="528"/>
            </a:xfrm>
            <a:prstGeom prst="line">
              <a:avLst/>
            </a:prstGeom>
            <a:noFill/>
            <a:ln w="12700">
              <a:solidFill>
                <a:schemeClr val="tx1"/>
              </a:solidFill>
              <a:round/>
              <a:headEnd type="none" w="sm" len="sm"/>
              <a:tailEnd type="stealth" w="med" len="med"/>
            </a:ln>
          </p:spPr>
          <p:txBody>
            <a:bodyPr wrap="none" anchor="ctr"/>
            <a:lstStyle/>
            <a:p>
              <a:endParaRPr lang="en-US"/>
            </a:p>
          </p:txBody>
        </p:sp>
        <p:sp>
          <p:nvSpPr>
            <p:cNvPr id="23587" name="Rectangle 36"/>
            <p:cNvSpPr>
              <a:spLocks noChangeArrowheads="1"/>
            </p:cNvSpPr>
            <p:nvPr/>
          </p:nvSpPr>
          <p:spPr bwMode="auto">
            <a:xfrm>
              <a:off x="2784" y="756"/>
              <a:ext cx="1422" cy="213"/>
            </a:xfrm>
            <a:prstGeom prst="rect">
              <a:avLst/>
            </a:prstGeom>
            <a:noFill/>
            <a:ln w="9525">
              <a:noFill/>
              <a:miter lim="800000"/>
              <a:headEnd/>
              <a:tailEnd/>
            </a:ln>
          </p:spPr>
          <p:txBody>
            <a:bodyPr wrap="none" lIns="92075" tIns="46038" rIns="92075" bIns="46038">
              <a:spAutoFit/>
            </a:bodyPr>
            <a:lstStyle/>
            <a:p>
              <a:pPr eaLnBrk="0" hangingPunct="0"/>
              <a:r>
                <a:rPr lang="en-US" sz="1400">
                  <a:cs typeface="Arial" charset="0"/>
                </a:rPr>
                <a:t>APPROACH IDLE STOP</a:t>
              </a:r>
            </a:p>
          </p:txBody>
        </p:sp>
        <p:sp>
          <p:nvSpPr>
            <p:cNvPr id="23588" name="Line 37"/>
            <p:cNvSpPr>
              <a:spLocks noChangeShapeType="1"/>
            </p:cNvSpPr>
            <p:nvPr/>
          </p:nvSpPr>
          <p:spPr bwMode="auto">
            <a:xfrm flipH="1">
              <a:off x="2058" y="1125"/>
              <a:ext cx="968" cy="775"/>
            </a:xfrm>
            <a:prstGeom prst="line">
              <a:avLst/>
            </a:prstGeom>
            <a:noFill/>
            <a:ln w="12700">
              <a:solidFill>
                <a:schemeClr val="tx1"/>
              </a:solidFill>
              <a:round/>
              <a:headEnd type="none" w="sm" len="sm"/>
              <a:tailEnd type="stealth" w="med" len="med"/>
            </a:ln>
          </p:spPr>
          <p:txBody>
            <a:bodyPr wrap="none" anchor="ctr"/>
            <a:lstStyle/>
            <a:p>
              <a:endParaRPr lang="en-US"/>
            </a:p>
          </p:txBody>
        </p:sp>
        <p:sp>
          <p:nvSpPr>
            <p:cNvPr id="23589" name="Rectangle 38"/>
            <p:cNvSpPr>
              <a:spLocks noChangeArrowheads="1"/>
            </p:cNvSpPr>
            <p:nvPr/>
          </p:nvSpPr>
          <p:spPr bwMode="auto">
            <a:xfrm>
              <a:off x="1382" y="2864"/>
              <a:ext cx="446" cy="214"/>
            </a:xfrm>
            <a:prstGeom prst="rect">
              <a:avLst/>
            </a:prstGeom>
            <a:noFill/>
            <a:ln w="9525">
              <a:noFill/>
              <a:miter lim="800000"/>
              <a:headEnd/>
              <a:tailEnd/>
            </a:ln>
          </p:spPr>
          <p:txBody>
            <a:bodyPr wrap="none" lIns="92075" tIns="46038" rIns="92075" bIns="46038">
              <a:spAutoFit/>
            </a:bodyPr>
            <a:lstStyle/>
            <a:p>
              <a:pPr eaLnBrk="0" hangingPunct="0"/>
              <a:r>
                <a:rPr lang="en-US" sz="1400">
                  <a:cs typeface="Arial" charset="0"/>
                </a:rPr>
                <a:t>ADRS</a:t>
              </a:r>
            </a:p>
          </p:txBody>
        </p:sp>
        <p:sp>
          <p:nvSpPr>
            <p:cNvPr id="23590" name="Rectangle 39"/>
            <p:cNvSpPr>
              <a:spLocks noChangeArrowheads="1"/>
            </p:cNvSpPr>
            <p:nvPr/>
          </p:nvSpPr>
          <p:spPr bwMode="auto">
            <a:xfrm>
              <a:off x="2110" y="3951"/>
              <a:ext cx="1909" cy="214"/>
            </a:xfrm>
            <a:prstGeom prst="rect">
              <a:avLst/>
            </a:prstGeom>
            <a:noFill/>
            <a:ln w="9525">
              <a:noFill/>
              <a:miter lim="800000"/>
              <a:headEnd/>
              <a:tailEnd/>
            </a:ln>
          </p:spPr>
          <p:txBody>
            <a:bodyPr wrap="none" lIns="92075" tIns="46038" rIns="92075" bIns="46038">
              <a:spAutoFit/>
            </a:bodyPr>
            <a:lstStyle/>
            <a:p>
              <a:pPr eaLnBrk="0" hangingPunct="0"/>
              <a:r>
                <a:rPr lang="en-US" sz="1400">
                  <a:cs typeface="Arial" charset="0"/>
                </a:rPr>
                <a:t>LEADING EDGE SLATTED WING</a:t>
              </a:r>
            </a:p>
          </p:txBody>
        </p:sp>
      </p:grpSp>
      <p:sp>
        <p:nvSpPr>
          <p:cNvPr id="23554" name="Text Box 40"/>
          <p:cNvSpPr txBox="1">
            <a:spLocks noChangeArrowheads="1"/>
          </p:cNvSpPr>
          <p:nvPr/>
        </p:nvSpPr>
        <p:spPr bwMode="auto">
          <a:xfrm>
            <a:off x="3255963" y="350838"/>
            <a:ext cx="184150" cy="366712"/>
          </a:xfrm>
          <a:prstGeom prst="rect">
            <a:avLst/>
          </a:prstGeom>
          <a:noFill/>
          <a:ln w="9525">
            <a:noFill/>
            <a:miter lim="800000"/>
            <a:headEnd/>
            <a:tailEnd/>
          </a:ln>
        </p:spPr>
        <p:txBody>
          <a:bodyPr wrap="none">
            <a:spAutoFit/>
          </a:bodyPr>
          <a:lstStyle/>
          <a:p>
            <a:pPr defTabSz="914400"/>
            <a:endParaRPr lang="en-US" sz="1800"/>
          </a:p>
        </p:txBody>
      </p:sp>
      <p:sp>
        <p:nvSpPr>
          <p:cNvPr id="23555" name="Text Box 6"/>
          <p:cNvSpPr txBox="1">
            <a:spLocks noChangeArrowheads="1"/>
          </p:cNvSpPr>
          <p:nvPr/>
        </p:nvSpPr>
        <p:spPr bwMode="auto">
          <a:xfrm>
            <a:off x="3376613" y="350838"/>
            <a:ext cx="2720975" cy="588962"/>
          </a:xfrm>
          <a:prstGeom prst="rect">
            <a:avLst/>
          </a:prstGeom>
          <a:solidFill>
            <a:srgbClr val="E0E8EC"/>
          </a:solidFill>
          <a:ln w="9525">
            <a:solidFill>
              <a:schemeClr val="tx1"/>
            </a:solidFill>
            <a:miter lim="800000"/>
            <a:headEnd/>
            <a:tailEnd/>
          </a:ln>
        </p:spPr>
        <p:txBody>
          <a:bodyPr wrap="none">
            <a:spAutoFit/>
          </a:bodyPr>
          <a:lstStyle/>
          <a:p>
            <a:pPr algn="ctr"/>
            <a:r>
              <a:rPr lang="en-US" sz="3200">
                <a:latin typeface="Times New Roman" pitchFamily="18" charset="0"/>
                <a:cs typeface="Times New Roman" pitchFamily="18" charset="0"/>
              </a:rPr>
              <a:t>Interoperability</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592" descr="Large grid"/>
          <p:cNvSpPr>
            <a:spLocks noChangeArrowheads="1"/>
          </p:cNvSpPr>
          <p:nvPr/>
        </p:nvSpPr>
        <p:spPr bwMode="auto">
          <a:xfrm>
            <a:off x="236538" y="1068388"/>
            <a:ext cx="8788400" cy="5332412"/>
          </a:xfrm>
          <a:prstGeom prst="rect">
            <a:avLst/>
          </a:prstGeom>
          <a:pattFill prst="lgGrid">
            <a:fgClr>
              <a:schemeClr val="accent1"/>
            </a:fgClr>
            <a:bgClr>
              <a:schemeClr val="bg1"/>
            </a:bgClr>
          </a:pattFill>
          <a:ln w="76200" cmpd="tri">
            <a:solidFill>
              <a:schemeClr val="tx1"/>
            </a:solidFill>
            <a:miter lim="800000"/>
            <a:headEnd/>
            <a:tailEnd/>
          </a:ln>
        </p:spPr>
        <p:txBody>
          <a:bodyPr wrap="none" anchor="ctr"/>
          <a:lstStyle/>
          <a:p>
            <a:endParaRPr lang="en-US"/>
          </a:p>
        </p:txBody>
      </p:sp>
      <p:pic>
        <p:nvPicPr>
          <p:cNvPr id="24578" name="Picture 5"/>
          <p:cNvPicPr>
            <a:picLocks noGrp="1" noChangeAspect="1" noChangeArrowheads="1"/>
          </p:cNvPicPr>
          <p:nvPr>
            <p:ph type="body" idx="1"/>
          </p:nvPr>
        </p:nvPicPr>
        <p:blipFill>
          <a:blip r:embed="rId2" cstate="email">
            <a:extLst>
              <a:ext uri="{28A0092B-C50C-407E-A947-70E740481C1C}">
                <a14:useLocalDpi xmlns:a14="http://schemas.microsoft.com/office/drawing/2010/main"/>
              </a:ext>
            </a:extLst>
          </a:blip>
          <a:srcRect/>
          <a:stretch>
            <a:fillRect/>
          </a:stretch>
        </p:blipFill>
        <p:spPr>
          <a:xfrm>
            <a:off x="2876550" y="1716088"/>
            <a:ext cx="5988050" cy="4505325"/>
          </a:xfrm>
          <a:ln>
            <a:solidFill>
              <a:schemeClr val="tx1"/>
            </a:solidFill>
          </a:ln>
        </p:spPr>
      </p:pic>
      <p:pic>
        <p:nvPicPr>
          <p:cNvPr id="24579" name="Picture 4" descr="COMPR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570169">
            <a:off x="236538" y="2578100"/>
            <a:ext cx="2971800" cy="3143250"/>
          </a:xfrm>
          <a:prstGeom prst="rect">
            <a:avLst/>
          </a:prstGeom>
          <a:noFill/>
          <a:ln w="9525">
            <a:solidFill>
              <a:schemeClr val="tx1"/>
            </a:solidFill>
            <a:miter lim="800000"/>
            <a:headEnd/>
            <a:tailEnd/>
          </a:ln>
        </p:spPr>
      </p:pic>
      <p:sp>
        <p:nvSpPr>
          <p:cNvPr id="24580" name="Line 20"/>
          <p:cNvSpPr>
            <a:spLocks noChangeShapeType="1"/>
          </p:cNvSpPr>
          <p:nvPr/>
        </p:nvSpPr>
        <p:spPr bwMode="auto">
          <a:xfrm flipH="1">
            <a:off x="2447925" y="604838"/>
            <a:ext cx="4403725" cy="6253162"/>
          </a:xfrm>
          <a:prstGeom prst="line">
            <a:avLst/>
          </a:prstGeom>
          <a:noFill/>
          <a:ln w="76200">
            <a:solidFill>
              <a:schemeClr val="tx1"/>
            </a:solidFill>
            <a:prstDash val="lgDash"/>
            <a:round/>
            <a:headEnd/>
            <a:tailEnd/>
          </a:ln>
        </p:spPr>
        <p:txBody>
          <a:bodyPr/>
          <a:lstStyle/>
          <a:p>
            <a:endParaRPr lang="en-US"/>
          </a:p>
        </p:txBody>
      </p:sp>
      <p:sp>
        <p:nvSpPr>
          <p:cNvPr id="24581" name="Text Box 21"/>
          <p:cNvSpPr txBox="1">
            <a:spLocks noChangeArrowheads="1"/>
          </p:cNvSpPr>
          <p:nvPr/>
        </p:nvSpPr>
        <p:spPr bwMode="auto">
          <a:xfrm>
            <a:off x="236538" y="2344738"/>
            <a:ext cx="1074737" cy="466725"/>
          </a:xfrm>
          <a:prstGeom prst="rect">
            <a:avLst/>
          </a:prstGeom>
          <a:solidFill>
            <a:schemeClr val="bg1"/>
          </a:solidFill>
          <a:ln w="9525">
            <a:solidFill>
              <a:schemeClr val="tx1"/>
            </a:solidFill>
            <a:miter lim="800000"/>
            <a:headEnd/>
            <a:tailEnd/>
          </a:ln>
        </p:spPr>
        <p:txBody>
          <a:bodyPr wrap="none">
            <a:spAutoFit/>
          </a:bodyPr>
          <a:lstStyle/>
          <a:p>
            <a:pPr defTabSz="914400"/>
            <a:r>
              <a:rPr lang="en-US" sz="2400" b="1" i="1">
                <a:latin typeface="Times New Roman" pitchFamily="18" charset="0"/>
                <a:cs typeface="Times New Roman" pitchFamily="18" charset="0"/>
              </a:rPr>
              <a:t>Design</a:t>
            </a:r>
          </a:p>
        </p:txBody>
      </p:sp>
      <p:sp>
        <p:nvSpPr>
          <p:cNvPr id="24582" name="Text Box 22"/>
          <p:cNvSpPr txBox="1">
            <a:spLocks noChangeArrowheads="1"/>
          </p:cNvSpPr>
          <p:nvPr/>
        </p:nvSpPr>
        <p:spPr bwMode="auto">
          <a:xfrm>
            <a:off x="6592888" y="1482725"/>
            <a:ext cx="1649412" cy="466725"/>
          </a:xfrm>
          <a:prstGeom prst="rect">
            <a:avLst/>
          </a:prstGeom>
          <a:solidFill>
            <a:schemeClr val="bg1"/>
          </a:solidFill>
          <a:ln w="9525">
            <a:solidFill>
              <a:schemeClr val="tx1"/>
            </a:solidFill>
            <a:miter lim="800000"/>
            <a:headEnd/>
            <a:tailEnd/>
          </a:ln>
        </p:spPr>
        <p:txBody>
          <a:bodyPr wrap="none">
            <a:spAutoFit/>
          </a:bodyPr>
          <a:lstStyle/>
          <a:p>
            <a:pPr defTabSz="914400"/>
            <a:r>
              <a:rPr lang="en-US" sz="2400" b="1" i="1">
                <a:latin typeface="Times New Roman" pitchFamily="18" charset="0"/>
                <a:cs typeface="Times New Roman" pitchFamily="18" charset="0"/>
              </a:rPr>
              <a:t>Installation</a:t>
            </a:r>
          </a:p>
        </p:txBody>
      </p:sp>
      <p:sp>
        <p:nvSpPr>
          <p:cNvPr id="24583" name="Text Box 23"/>
          <p:cNvSpPr txBox="1">
            <a:spLocks noChangeArrowheads="1"/>
          </p:cNvSpPr>
          <p:nvPr/>
        </p:nvSpPr>
        <p:spPr bwMode="auto">
          <a:xfrm>
            <a:off x="2876550" y="2162175"/>
            <a:ext cx="3365500" cy="831850"/>
          </a:xfrm>
          <a:prstGeom prst="rect">
            <a:avLst/>
          </a:prstGeom>
          <a:solidFill>
            <a:srgbClr val="FFCC99"/>
          </a:solidFill>
          <a:ln w="9525">
            <a:solidFill>
              <a:schemeClr val="tx1"/>
            </a:solidFill>
            <a:miter lim="800000"/>
            <a:headEnd/>
            <a:tailEnd/>
          </a:ln>
        </p:spPr>
        <p:txBody>
          <a:bodyPr>
            <a:spAutoFit/>
          </a:bodyPr>
          <a:lstStyle/>
          <a:p>
            <a:pPr algn="ctr"/>
            <a:r>
              <a:rPr lang="en-US" sz="2400">
                <a:latin typeface="Times New Roman" pitchFamily="18" charset="0"/>
                <a:cs typeface="Times New Roman" pitchFamily="18" charset="0"/>
              </a:rPr>
              <a:t>Does installation match design?</a:t>
            </a:r>
          </a:p>
        </p:txBody>
      </p:sp>
      <p:sp>
        <p:nvSpPr>
          <p:cNvPr id="24584" name="Text Box 6"/>
          <p:cNvSpPr txBox="1">
            <a:spLocks noChangeArrowheads="1"/>
          </p:cNvSpPr>
          <p:nvPr/>
        </p:nvSpPr>
        <p:spPr bwMode="auto">
          <a:xfrm>
            <a:off x="3690938" y="293688"/>
            <a:ext cx="2089150" cy="588962"/>
          </a:xfrm>
          <a:prstGeom prst="rect">
            <a:avLst/>
          </a:prstGeom>
          <a:solidFill>
            <a:srgbClr val="FFCC99"/>
          </a:solidFill>
          <a:ln w="9525">
            <a:solidFill>
              <a:schemeClr val="tx1"/>
            </a:solidFill>
            <a:miter lim="800000"/>
            <a:headEnd/>
            <a:tailEnd/>
          </a:ln>
        </p:spPr>
        <p:txBody>
          <a:bodyPr wrap="none">
            <a:spAutoFit/>
          </a:bodyPr>
          <a:lstStyle/>
          <a:p>
            <a:pPr algn="ctr"/>
            <a:r>
              <a:rPr lang="en-US" sz="3200">
                <a:latin typeface="Times New Roman" pitchFamily="18" charset="0"/>
                <a:cs typeface="Times New Roman" pitchFamily="18" charset="0"/>
              </a:rPr>
              <a:t>Conformity</a:t>
            </a:r>
            <a:endParaRPr lang="en-US" sz="2400">
              <a:latin typeface="Times New Roman" pitchFamily="18" charset="0"/>
              <a:cs typeface="Times New Roman" pitchFamily="18" charset="0"/>
            </a:endParaRPr>
          </a:p>
        </p:txBody>
      </p:sp>
      <p:sp>
        <p:nvSpPr>
          <p:cNvPr id="24585" name="Line 589"/>
          <p:cNvSpPr>
            <a:spLocks noChangeShapeType="1"/>
          </p:cNvSpPr>
          <p:nvPr/>
        </p:nvSpPr>
        <p:spPr bwMode="auto">
          <a:xfrm flipH="1" flipV="1">
            <a:off x="1446213" y="604838"/>
            <a:ext cx="1430337" cy="1111250"/>
          </a:xfrm>
          <a:prstGeom prst="line">
            <a:avLst/>
          </a:prstGeom>
          <a:noFill/>
          <a:ln w="9525">
            <a:solidFill>
              <a:schemeClr val="tx1"/>
            </a:solidFill>
            <a:round/>
            <a:headEnd/>
            <a:tailEnd/>
          </a:ln>
        </p:spPr>
        <p:txBody>
          <a:bodyPr/>
          <a:lstStyle/>
          <a:p>
            <a:endParaRPr lang="en-US"/>
          </a:p>
        </p:txBody>
      </p:sp>
      <p:sp>
        <p:nvSpPr>
          <p:cNvPr id="24586" name="Line 590"/>
          <p:cNvSpPr>
            <a:spLocks noChangeShapeType="1"/>
          </p:cNvSpPr>
          <p:nvPr/>
        </p:nvSpPr>
        <p:spPr bwMode="auto">
          <a:xfrm flipH="1" flipV="1">
            <a:off x="969963" y="1482725"/>
            <a:ext cx="1906587" cy="233363"/>
          </a:xfrm>
          <a:prstGeom prst="line">
            <a:avLst/>
          </a:prstGeom>
          <a:noFill/>
          <a:ln w="9525">
            <a:solidFill>
              <a:schemeClr val="tx1"/>
            </a:solidFill>
            <a:round/>
            <a:headEnd/>
            <a:tailEnd/>
          </a:ln>
        </p:spPr>
        <p:txBody>
          <a:bodyPr/>
          <a:lstStyle/>
          <a:p>
            <a:endParaRPr lang="en-US"/>
          </a:p>
        </p:txBody>
      </p:sp>
      <p:sp>
        <p:nvSpPr>
          <p:cNvPr id="24587" name="Arc 591"/>
          <p:cNvSpPr>
            <a:spLocks/>
          </p:cNvSpPr>
          <p:nvPr/>
        </p:nvSpPr>
        <p:spPr bwMode="auto">
          <a:xfrm flipH="1">
            <a:off x="1446213" y="882650"/>
            <a:ext cx="284162" cy="60007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type="triangle" w="med" len="med"/>
            <a:tailEnd type="triangle" w="med"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5" descr="P-3 Head o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1450" y="1125538"/>
            <a:ext cx="8802688" cy="5118100"/>
          </a:xfrm>
          <a:prstGeom prst="rect">
            <a:avLst/>
          </a:prstGeom>
          <a:noFill/>
          <a:ln w="28575">
            <a:solidFill>
              <a:schemeClr val="tx1"/>
            </a:solidFill>
            <a:miter lim="800000"/>
            <a:headEnd/>
            <a:tailEnd/>
          </a:ln>
        </p:spPr>
      </p:pic>
      <p:sp>
        <p:nvSpPr>
          <p:cNvPr id="25602" name="Text Box 6"/>
          <p:cNvSpPr txBox="1">
            <a:spLocks noChangeArrowheads="1"/>
          </p:cNvSpPr>
          <p:nvPr/>
        </p:nvSpPr>
        <p:spPr bwMode="auto">
          <a:xfrm>
            <a:off x="3140075" y="293688"/>
            <a:ext cx="3209925" cy="588962"/>
          </a:xfrm>
          <a:prstGeom prst="rect">
            <a:avLst/>
          </a:prstGeom>
          <a:solidFill>
            <a:srgbClr val="FFFF99"/>
          </a:solidFill>
          <a:ln w="9525">
            <a:solidFill>
              <a:schemeClr val="tx1"/>
            </a:solidFill>
            <a:miter lim="800000"/>
            <a:headEnd/>
            <a:tailEnd/>
          </a:ln>
        </p:spPr>
        <p:txBody>
          <a:bodyPr wrap="none">
            <a:spAutoFit/>
          </a:bodyPr>
          <a:lstStyle/>
          <a:p>
            <a:pPr algn="ctr"/>
            <a:r>
              <a:rPr lang="en-US" sz="3200">
                <a:latin typeface="Times New Roman" pitchFamily="18" charset="0"/>
                <a:cs typeface="Times New Roman" pitchFamily="18" charset="0"/>
              </a:rPr>
              <a:t>Quality Assurance</a:t>
            </a:r>
            <a:endParaRPr lang="en-US" sz="2400">
              <a:latin typeface="Times New Roman" pitchFamily="18" charset="0"/>
              <a:cs typeface="Times New Roman" pitchFamily="18" charset="0"/>
            </a:endParaRPr>
          </a:p>
        </p:txBody>
      </p:sp>
      <p:pic>
        <p:nvPicPr>
          <p:cNvPr id="25603" name="Picture 5"/>
          <p:cNvPicPr>
            <a:picLocks noChangeAspect="1" noChangeArrowheads="1"/>
          </p:cNvPicPr>
          <p:nvPr/>
        </p:nvPicPr>
        <p:blipFill>
          <a:blip r:embed="rId3"/>
          <a:srcRect/>
          <a:stretch>
            <a:fillRect/>
          </a:stretch>
        </p:blipFill>
        <p:spPr bwMode="auto">
          <a:xfrm>
            <a:off x="2336800" y="1568450"/>
            <a:ext cx="6069013" cy="4017963"/>
          </a:xfrm>
          <a:prstGeom prst="rect">
            <a:avLst/>
          </a:prstGeom>
          <a:noFill/>
          <a:ln w="76200" cmpd="tri">
            <a:solidFill>
              <a:srgbClr val="000000"/>
            </a:solidFill>
            <a:miter lim="800000"/>
            <a:headEnd/>
            <a:tailEnd/>
          </a:ln>
        </p:spPr>
      </p:pic>
      <p:sp>
        <p:nvSpPr>
          <p:cNvPr id="25604" name="Text Box 6"/>
          <p:cNvSpPr txBox="1">
            <a:spLocks noChangeArrowheads="1"/>
          </p:cNvSpPr>
          <p:nvPr/>
        </p:nvSpPr>
        <p:spPr bwMode="auto">
          <a:xfrm>
            <a:off x="171450" y="2122488"/>
            <a:ext cx="2797175" cy="1196975"/>
          </a:xfrm>
          <a:prstGeom prst="rect">
            <a:avLst/>
          </a:prstGeom>
          <a:solidFill>
            <a:srgbClr val="FFFF99"/>
          </a:solidFill>
          <a:ln w="9525">
            <a:solidFill>
              <a:schemeClr val="tx1"/>
            </a:solidFill>
            <a:miter lim="800000"/>
            <a:headEnd/>
            <a:tailEnd/>
          </a:ln>
        </p:spPr>
        <p:txBody>
          <a:bodyPr>
            <a:spAutoFit/>
          </a:bodyPr>
          <a:lstStyle/>
          <a:p>
            <a:pPr defTabSz="914400"/>
            <a:r>
              <a:rPr lang="en-US" sz="2400">
                <a:latin typeface="Times New Roman" pitchFamily="18" charset="0"/>
                <a:cs typeface="Times New Roman" pitchFamily="18" charset="0"/>
              </a:rPr>
              <a:t>Is installation in accordance with practiced standards?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descr="Large grid"/>
          <p:cNvSpPr>
            <a:spLocks noGrp="1"/>
          </p:cNvSpPr>
          <p:nvPr>
            <p:ph type="title"/>
          </p:nvPr>
        </p:nvSpPr>
        <p:spPr>
          <a:xfrm>
            <a:off x="2832100" y="400050"/>
            <a:ext cx="3689350" cy="811213"/>
          </a:xfrm>
          <a:pattFill prst="lgGrid">
            <a:fgClr>
              <a:srgbClr val="D5FECE"/>
            </a:fgClr>
            <a:bgClr>
              <a:srgbClr val="FFFFFF"/>
            </a:bgClr>
          </a:pattFill>
          <a:ln>
            <a:solidFill>
              <a:schemeClr val="tx1"/>
            </a:solidFill>
          </a:ln>
        </p:spPr>
        <p:txBody>
          <a:bodyPr/>
          <a:lstStyle/>
          <a:p>
            <a:pPr eaLnBrk="1" hangingPunct="1"/>
            <a:r>
              <a:rPr lang="en-US" sz="3200" smtClean="0">
                <a:latin typeface="Times New Roman" pitchFamily="18" charset="0"/>
                <a:cs typeface="Times New Roman" pitchFamily="18" charset="0"/>
              </a:rPr>
              <a:t>Definition of CM</a:t>
            </a:r>
          </a:p>
        </p:txBody>
      </p:sp>
      <p:sp>
        <p:nvSpPr>
          <p:cNvPr id="26626" name="Rectangle 3" descr="Large grid"/>
          <p:cNvSpPr>
            <a:spLocks noGrp="1" noChangeArrowheads="1"/>
          </p:cNvSpPr>
          <p:nvPr>
            <p:ph type="body" idx="1"/>
          </p:nvPr>
        </p:nvSpPr>
        <p:spPr>
          <a:xfrm>
            <a:off x="304800" y="1547813"/>
            <a:ext cx="8610600" cy="4525962"/>
          </a:xfrm>
          <a:pattFill prst="lgGrid">
            <a:fgClr>
              <a:srgbClr val="D5FECE"/>
            </a:fgClr>
            <a:bgClr>
              <a:schemeClr val="bg1"/>
            </a:bgClr>
          </a:pattFill>
          <a:ln>
            <a:solidFill>
              <a:schemeClr val="tx1"/>
            </a:solidFill>
          </a:ln>
        </p:spPr>
        <p:txBody>
          <a:bodyPr/>
          <a:lstStyle/>
          <a:p>
            <a:pPr eaLnBrk="1" hangingPunct="1">
              <a:lnSpc>
                <a:spcPct val="80000"/>
              </a:lnSpc>
              <a:buFont typeface="Arial" charset="0"/>
              <a:buNone/>
            </a:pPr>
            <a:endParaRPr lang="en-US" sz="2000" smtClean="0">
              <a:latin typeface="Times New Roman" pitchFamily="18" charset="0"/>
              <a:cs typeface="Times New Roman" pitchFamily="18" charset="0"/>
            </a:endParaRPr>
          </a:p>
          <a:p>
            <a:pPr eaLnBrk="1" hangingPunct="1">
              <a:lnSpc>
                <a:spcPct val="80000"/>
              </a:lnSpc>
              <a:buFont typeface="Arial" charset="0"/>
              <a:buNone/>
            </a:pPr>
            <a:r>
              <a:rPr lang="en-US" sz="2000" smtClean="0">
                <a:latin typeface="Times New Roman" pitchFamily="18" charset="0"/>
                <a:cs typeface="Times New Roman" pitchFamily="18" charset="0"/>
              </a:rPr>
              <a:t>A</a:t>
            </a:r>
            <a:r>
              <a:rPr lang="en-US" sz="2000" b="1" smtClean="0">
                <a:latin typeface="Times New Roman" pitchFamily="18" charset="0"/>
                <a:cs typeface="Times New Roman" pitchFamily="18" charset="0"/>
              </a:rPr>
              <a:t> </a:t>
            </a:r>
            <a:r>
              <a:rPr lang="en-US" sz="2000" smtClean="0">
                <a:latin typeface="Times New Roman" pitchFamily="18" charset="0"/>
                <a:cs typeface="Times New Roman" pitchFamily="18" charset="0"/>
              </a:rPr>
              <a:t>formal discipline of program management</a:t>
            </a:r>
            <a:r>
              <a:rPr lang="en-US" sz="2000" b="1" smtClean="0">
                <a:latin typeface="Times New Roman" pitchFamily="18" charset="0"/>
                <a:cs typeface="Times New Roman" pitchFamily="18" charset="0"/>
              </a:rPr>
              <a:t> </a:t>
            </a:r>
            <a:r>
              <a:rPr lang="en-US" sz="2000" smtClean="0">
                <a:latin typeface="Times New Roman" pitchFamily="18" charset="0"/>
                <a:cs typeface="Times New Roman" pitchFamily="18" charset="0"/>
              </a:rPr>
              <a:t>that integrates and applies technical and administrative actions necessary to:</a:t>
            </a:r>
          </a:p>
          <a:p>
            <a:pPr eaLnBrk="1" hangingPunct="1">
              <a:lnSpc>
                <a:spcPct val="80000"/>
              </a:lnSpc>
            </a:pPr>
            <a:endParaRPr lang="en-US" sz="2000" smtClean="0">
              <a:latin typeface="Times New Roman" pitchFamily="18" charset="0"/>
              <a:cs typeface="Times New Roman" pitchFamily="18" charset="0"/>
            </a:endParaRPr>
          </a:p>
          <a:p>
            <a:pPr eaLnBrk="1" hangingPunct="1">
              <a:lnSpc>
                <a:spcPct val="80000"/>
              </a:lnSpc>
            </a:pPr>
            <a:r>
              <a:rPr lang="en-US" sz="2000" smtClean="0">
                <a:latin typeface="Times New Roman" pitchFamily="18" charset="0"/>
                <a:cs typeface="Times New Roman" pitchFamily="18" charset="0"/>
              </a:rPr>
              <a:t>Identify &amp; Document	 			--	</a:t>
            </a:r>
            <a:r>
              <a:rPr lang="en-US" sz="2000" b="1" i="1" smtClean="0">
                <a:solidFill>
                  <a:srgbClr val="A50021"/>
                </a:solidFill>
                <a:latin typeface="Times New Roman" pitchFamily="18" charset="0"/>
                <a:cs typeface="Times New Roman" pitchFamily="18" charset="0"/>
              </a:rPr>
              <a:t>Identify</a:t>
            </a:r>
          </a:p>
          <a:p>
            <a:pPr eaLnBrk="1" hangingPunct="1">
              <a:lnSpc>
                <a:spcPct val="80000"/>
              </a:lnSpc>
            </a:pPr>
            <a:r>
              <a:rPr lang="en-US" sz="2000" smtClean="0">
                <a:latin typeface="Times New Roman" pitchFamily="18" charset="0"/>
                <a:cs typeface="Times New Roman" pitchFamily="18" charset="0"/>
              </a:rPr>
              <a:t>Validate &amp; Verify 					--	</a:t>
            </a:r>
            <a:r>
              <a:rPr lang="en-US" sz="2000" b="1" i="1" smtClean="0">
                <a:solidFill>
                  <a:srgbClr val="A50021"/>
                </a:solidFill>
                <a:latin typeface="Times New Roman" pitchFamily="18" charset="0"/>
                <a:cs typeface="Times New Roman" pitchFamily="18" charset="0"/>
              </a:rPr>
              <a:t>Audit</a:t>
            </a:r>
          </a:p>
          <a:p>
            <a:pPr eaLnBrk="1" hangingPunct="1">
              <a:lnSpc>
                <a:spcPct val="80000"/>
              </a:lnSpc>
            </a:pPr>
            <a:r>
              <a:rPr lang="en-US" sz="2000" smtClean="0">
                <a:latin typeface="Times New Roman" pitchFamily="18" charset="0"/>
                <a:cs typeface="Times New Roman" pitchFamily="18" charset="0"/>
              </a:rPr>
              <a:t>Control						 	--	</a:t>
            </a:r>
            <a:r>
              <a:rPr lang="en-US" sz="2000" b="1" i="1" smtClean="0">
                <a:solidFill>
                  <a:srgbClr val="A50021"/>
                </a:solidFill>
                <a:latin typeface="Times New Roman" pitchFamily="18" charset="0"/>
                <a:cs typeface="Times New Roman" pitchFamily="18" charset="0"/>
              </a:rPr>
              <a:t>Control</a:t>
            </a:r>
          </a:p>
          <a:p>
            <a:pPr eaLnBrk="1" hangingPunct="1">
              <a:lnSpc>
                <a:spcPct val="80000"/>
              </a:lnSpc>
            </a:pPr>
            <a:r>
              <a:rPr lang="en-US" sz="2000" smtClean="0">
                <a:latin typeface="Times New Roman" pitchFamily="18" charset="0"/>
                <a:cs typeface="Times New Roman" pitchFamily="18" charset="0"/>
              </a:rPr>
              <a:t>Provide Status Accounting			--	</a:t>
            </a:r>
            <a:r>
              <a:rPr lang="en-US" sz="2000" b="1" i="1" smtClean="0">
                <a:solidFill>
                  <a:srgbClr val="A50021"/>
                </a:solidFill>
                <a:latin typeface="Times New Roman" pitchFamily="18" charset="0"/>
                <a:cs typeface="Times New Roman" pitchFamily="18" charset="0"/>
              </a:rPr>
              <a:t>Report &amp; Record</a:t>
            </a:r>
          </a:p>
          <a:p>
            <a:pPr eaLnBrk="1" hangingPunct="1">
              <a:lnSpc>
                <a:spcPct val="80000"/>
              </a:lnSpc>
            </a:pPr>
            <a:endParaRPr lang="en-US" sz="2000" smtClean="0">
              <a:latin typeface="Times New Roman" pitchFamily="18" charset="0"/>
              <a:cs typeface="Times New Roman" pitchFamily="18" charset="0"/>
            </a:endParaRPr>
          </a:p>
          <a:p>
            <a:pPr eaLnBrk="1" hangingPunct="1">
              <a:lnSpc>
                <a:spcPct val="80000"/>
              </a:lnSpc>
              <a:buFont typeface="Arial" charset="0"/>
              <a:buNone/>
            </a:pPr>
            <a:r>
              <a:rPr lang="en-US" sz="2000" smtClean="0">
                <a:latin typeface="Times New Roman" pitchFamily="18" charset="0"/>
                <a:cs typeface="Times New Roman" pitchFamily="18" charset="0"/>
              </a:rPr>
              <a:t>	the functional and physical characteristics of a product or item throughout its use (or life</a:t>
            </a:r>
            <a:r>
              <a:rPr lang="en-US" sz="2000" b="1" smtClean="0">
                <a:latin typeface="Times New Roman" pitchFamily="18" charset="0"/>
                <a:cs typeface="Times New Roman" pitchFamily="18" charset="0"/>
              </a:rPr>
              <a:t> </a:t>
            </a:r>
            <a:r>
              <a:rPr lang="en-US" sz="2000" smtClean="0">
                <a:latin typeface="Times New Roman" pitchFamily="18" charset="0"/>
                <a:cs typeface="Times New Roman" pitchFamily="18" charset="0"/>
              </a:rPr>
              <a:t>cycle)</a:t>
            </a:r>
          </a:p>
          <a:p>
            <a:pPr eaLnBrk="1" hangingPunct="1">
              <a:lnSpc>
                <a:spcPct val="80000"/>
              </a:lnSpc>
              <a:buFont typeface="Arial" charset="0"/>
              <a:buNone/>
            </a:pPr>
            <a:endParaRPr lang="en-US" sz="1200" smtClean="0">
              <a:latin typeface="Times New Roman" pitchFamily="18" charset="0"/>
              <a:cs typeface="Times New Roman" pitchFamily="18" charset="0"/>
            </a:endParaRPr>
          </a:p>
          <a:p>
            <a:pPr eaLnBrk="1" hangingPunct="1">
              <a:lnSpc>
                <a:spcPct val="80000"/>
              </a:lnSpc>
              <a:buFont typeface="Arial" charset="0"/>
              <a:buNone/>
            </a:pPr>
            <a:endParaRPr lang="en-US" sz="1200" smtClean="0">
              <a:latin typeface="Times New Roman" pitchFamily="18" charset="0"/>
              <a:cs typeface="Times New Roman" pitchFamily="18" charset="0"/>
            </a:endParaRPr>
          </a:p>
          <a:p>
            <a:pPr eaLnBrk="1" hangingPunct="1">
              <a:lnSpc>
                <a:spcPct val="80000"/>
              </a:lnSpc>
              <a:buFont typeface="Arial" charset="0"/>
              <a:buNone/>
            </a:pPr>
            <a:endParaRPr lang="en-US" sz="1200" smtClean="0">
              <a:latin typeface="Times New Roman" pitchFamily="18" charset="0"/>
              <a:cs typeface="Times New Roman" pitchFamily="18" charset="0"/>
            </a:endParaRPr>
          </a:p>
          <a:p>
            <a:pPr eaLnBrk="1" hangingPunct="1">
              <a:lnSpc>
                <a:spcPct val="80000"/>
              </a:lnSpc>
              <a:buFont typeface="Arial" charset="0"/>
              <a:buNone/>
            </a:pPr>
            <a:r>
              <a:rPr lang="en-US" sz="1600" smtClean="0">
                <a:latin typeface="Times New Roman" pitchFamily="18" charset="0"/>
                <a:cs typeface="Times New Roman" pitchFamily="18" charset="0"/>
              </a:rPr>
              <a:t>*NAVAIR Aviation Configuration Management Expertise Development (NACMED) course.</a:t>
            </a:r>
          </a:p>
        </p:txBody>
      </p:sp>
      <p:pic>
        <p:nvPicPr>
          <p:cNvPr id="26627"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20775" y="0"/>
            <a:ext cx="1654175" cy="12112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descr="Large grid"/>
          <p:cNvSpPr>
            <a:spLocks noGrp="1"/>
          </p:cNvSpPr>
          <p:nvPr>
            <p:ph type="title"/>
          </p:nvPr>
        </p:nvSpPr>
        <p:spPr>
          <a:xfrm>
            <a:off x="2511425" y="287338"/>
            <a:ext cx="4027488" cy="855662"/>
          </a:xfrm>
          <a:pattFill prst="lgGrid">
            <a:fgClr>
              <a:srgbClr val="D5FECE"/>
            </a:fgClr>
            <a:bgClr>
              <a:srgbClr val="FFFFFF"/>
            </a:bgClr>
          </a:pattFill>
          <a:ln>
            <a:solidFill>
              <a:schemeClr val="tx1"/>
            </a:solidFill>
          </a:ln>
        </p:spPr>
        <p:txBody>
          <a:bodyPr/>
          <a:lstStyle/>
          <a:p>
            <a:pPr eaLnBrk="1" hangingPunct="1"/>
            <a:r>
              <a:rPr lang="en-US" sz="3200" smtClean="0">
                <a:latin typeface="Times New Roman" pitchFamily="18" charset="0"/>
                <a:cs typeface="Times New Roman" pitchFamily="18" charset="0"/>
              </a:rPr>
              <a:t>Definition of AW</a:t>
            </a:r>
          </a:p>
        </p:txBody>
      </p:sp>
      <p:sp>
        <p:nvSpPr>
          <p:cNvPr id="27650" name="Rectangle 3" descr="Large grid"/>
          <p:cNvSpPr>
            <a:spLocks noGrp="1"/>
          </p:cNvSpPr>
          <p:nvPr>
            <p:ph type="body" idx="1"/>
          </p:nvPr>
        </p:nvSpPr>
        <p:spPr>
          <a:xfrm>
            <a:off x="457200" y="1379538"/>
            <a:ext cx="8229600" cy="4918075"/>
          </a:xfrm>
          <a:pattFill prst="lgGrid">
            <a:fgClr>
              <a:srgbClr val="D5FECE"/>
            </a:fgClr>
            <a:bgClr>
              <a:srgbClr val="FFFFFF"/>
            </a:bgClr>
          </a:pattFill>
          <a:ln>
            <a:solidFill>
              <a:schemeClr val="tx1"/>
            </a:solidFill>
          </a:ln>
        </p:spPr>
        <p:txBody>
          <a:bodyPr/>
          <a:lstStyle/>
          <a:p>
            <a:pPr eaLnBrk="1" hangingPunct="1">
              <a:lnSpc>
                <a:spcPct val="90000"/>
              </a:lnSpc>
              <a:buFont typeface="Arial" charset="0"/>
              <a:buNone/>
            </a:pPr>
            <a:endParaRPr lang="en-US" sz="2000" smtClean="0">
              <a:latin typeface="Times New Roman" pitchFamily="18" charset="0"/>
              <a:cs typeface="Times New Roman" pitchFamily="18" charset="0"/>
            </a:endParaRPr>
          </a:p>
          <a:p>
            <a:pPr eaLnBrk="1" hangingPunct="1">
              <a:lnSpc>
                <a:spcPct val="90000"/>
              </a:lnSpc>
              <a:buFont typeface="Arial" charset="0"/>
              <a:buNone/>
            </a:pPr>
            <a:r>
              <a:rPr lang="en-US" sz="2000" smtClean="0">
                <a:latin typeface="Times New Roman" pitchFamily="18" charset="0"/>
                <a:cs typeface="Times New Roman" pitchFamily="18" charset="0"/>
              </a:rPr>
              <a:t>The property of an aircraft system configuration to safely attain, sustain, and terminate flight in accordance with approved usage limits. The Airworthiness Process also applies technical and administrative actions necessary to :</a:t>
            </a:r>
          </a:p>
          <a:p>
            <a:pPr eaLnBrk="1" hangingPunct="1">
              <a:lnSpc>
                <a:spcPct val="90000"/>
              </a:lnSpc>
              <a:buFont typeface="Arial" charset="0"/>
              <a:buNone/>
            </a:pPr>
            <a:endParaRPr lang="en-US" sz="2000" smtClean="0">
              <a:latin typeface="Times New Roman" pitchFamily="18" charset="0"/>
              <a:cs typeface="Times New Roman" pitchFamily="18" charset="0"/>
            </a:endParaRPr>
          </a:p>
          <a:p>
            <a:pPr eaLnBrk="1" hangingPunct="1">
              <a:lnSpc>
                <a:spcPct val="90000"/>
              </a:lnSpc>
            </a:pPr>
            <a:r>
              <a:rPr lang="en-US" sz="2000" smtClean="0">
                <a:latin typeface="Times New Roman" pitchFamily="18" charset="0"/>
                <a:cs typeface="Times New Roman" pitchFamily="18" charset="0"/>
              </a:rPr>
              <a:t>Identify &amp; Document	 				--	</a:t>
            </a:r>
            <a:r>
              <a:rPr lang="en-US" sz="2000" b="1" i="1" smtClean="0">
                <a:solidFill>
                  <a:srgbClr val="A50021"/>
                </a:solidFill>
                <a:latin typeface="Times New Roman" pitchFamily="18" charset="0"/>
                <a:cs typeface="Times New Roman" pitchFamily="18" charset="0"/>
              </a:rPr>
              <a:t>Identify</a:t>
            </a:r>
            <a:endParaRPr lang="en-US" sz="2000" smtClean="0">
              <a:latin typeface="Times New Roman" pitchFamily="18" charset="0"/>
              <a:cs typeface="Times New Roman" pitchFamily="18" charset="0"/>
            </a:endParaRPr>
          </a:p>
          <a:p>
            <a:pPr eaLnBrk="1" hangingPunct="1">
              <a:lnSpc>
                <a:spcPct val="90000"/>
              </a:lnSpc>
            </a:pPr>
            <a:r>
              <a:rPr lang="en-US" sz="2000" smtClean="0">
                <a:latin typeface="Times New Roman" pitchFamily="18" charset="0"/>
                <a:cs typeface="Times New Roman" pitchFamily="18" charset="0"/>
              </a:rPr>
              <a:t>Provide engineering assessment 			--	</a:t>
            </a:r>
            <a:r>
              <a:rPr lang="en-US" sz="2000" b="1" i="1" smtClean="0">
                <a:solidFill>
                  <a:srgbClr val="A50021"/>
                </a:solidFill>
                <a:latin typeface="Times New Roman" pitchFamily="18" charset="0"/>
                <a:cs typeface="Times New Roman" pitchFamily="18" charset="0"/>
              </a:rPr>
              <a:t>Assess</a:t>
            </a:r>
          </a:p>
          <a:p>
            <a:pPr eaLnBrk="1" hangingPunct="1">
              <a:lnSpc>
                <a:spcPct val="90000"/>
              </a:lnSpc>
            </a:pPr>
            <a:r>
              <a:rPr lang="en-US" sz="2000" smtClean="0">
                <a:latin typeface="Times New Roman" pitchFamily="18" charset="0"/>
                <a:cs typeface="Times New Roman" pitchFamily="18" charset="0"/>
              </a:rPr>
              <a:t>Control						 		--	</a:t>
            </a:r>
            <a:r>
              <a:rPr lang="en-US" sz="2000" b="1" i="1" smtClean="0">
                <a:solidFill>
                  <a:srgbClr val="A50021"/>
                </a:solidFill>
                <a:latin typeface="Times New Roman" pitchFamily="18" charset="0"/>
                <a:cs typeface="Times New Roman" pitchFamily="18" charset="0"/>
              </a:rPr>
              <a:t>Control</a:t>
            </a:r>
            <a:endParaRPr lang="en-US" sz="2000" smtClean="0">
              <a:latin typeface="Times New Roman" pitchFamily="18" charset="0"/>
              <a:cs typeface="Times New Roman" pitchFamily="18" charset="0"/>
            </a:endParaRPr>
          </a:p>
          <a:p>
            <a:pPr eaLnBrk="1" hangingPunct="1">
              <a:lnSpc>
                <a:spcPct val="90000"/>
              </a:lnSpc>
            </a:pPr>
            <a:r>
              <a:rPr lang="en-US" sz="2000" smtClean="0">
                <a:latin typeface="Times New Roman" pitchFamily="18" charset="0"/>
                <a:cs typeface="Times New Roman" pitchFamily="18" charset="0"/>
              </a:rPr>
              <a:t>Provide Final Sign Out and record 		--   </a:t>
            </a:r>
            <a:r>
              <a:rPr lang="en-US" sz="2000" b="1" i="1" smtClean="0">
                <a:solidFill>
                  <a:srgbClr val="A50021"/>
                </a:solidFill>
                <a:latin typeface="Times New Roman" pitchFamily="18" charset="0"/>
                <a:cs typeface="Times New Roman" pitchFamily="18" charset="0"/>
              </a:rPr>
              <a:t>Report &amp; Record</a:t>
            </a:r>
            <a:endParaRPr lang="en-US" sz="2000" smtClean="0">
              <a:latin typeface="Times New Roman" pitchFamily="18" charset="0"/>
              <a:cs typeface="Times New Roman" pitchFamily="18" charset="0"/>
            </a:endParaRPr>
          </a:p>
          <a:p>
            <a:pPr eaLnBrk="1" hangingPunct="1">
              <a:lnSpc>
                <a:spcPct val="90000"/>
              </a:lnSpc>
            </a:pPr>
            <a:endParaRPr lang="en-US" sz="2000" smtClean="0">
              <a:latin typeface="Times New Roman" pitchFamily="18" charset="0"/>
              <a:cs typeface="Times New Roman" pitchFamily="18" charset="0"/>
            </a:endParaRPr>
          </a:p>
          <a:p>
            <a:pPr eaLnBrk="1" hangingPunct="1">
              <a:lnSpc>
                <a:spcPct val="90000"/>
              </a:lnSpc>
              <a:buFont typeface="Arial" charset="0"/>
              <a:buNone/>
            </a:pPr>
            <a:r>
              <a:rPr lang="en-US" sz="2000" smtClean="0">
                <a:latin typeface="Times New Roman" pitchFamily="18" charset="0"/>
                <a:cs typeface="Times New Roman" pitchFamily="18" charset="0"/>
              </a:rPr>
              <a:t>	of the aircraft system configuration to be considered certified safe for flight within approved usage limits.</a:t>
            </a:r>
          </a:p>
          <a:p>
            <a:pPr eaLnBrk="1" hangingPunct="1">
              <a:lnSpc>
                <a:spcPct val="90000"/>
              </a:lnSpc>
              <a:buFont typeface="Arial" charset="0"/>
              <a:buNone/>
            </a:pPr>
            <a:endParaRPr lang="en-US" sz="2000" smtClean="0">
              <a:latin typeface="Times New Roman" pitchFamily="18" charset="0"/>
              <a:cs typeface="Times New Roman" pitchFamily="18" charset="0"/>
            </a:endParaRPr>
          </a:p>
          <a:p>
            <a:pPr eaLnBrk="1" hangingPunct="1">
              <a:lnSpc>
                <a:spcPct val="90000"/>
              </a:lnSpc>
              <a:buFont typeface="Arial" charset="0"/>
              <a:buNone/>
            </a:pPr>
            <a:r>
              <a:rPr lang="en-US" sz="1800" smtClean="0">
                <a:latin typeface="Times New Roman" pitchFamily="18" charset="0"/>
                <a:cs typeface="Times New Roman" pitchFamily="18" charset="0"/>
              </a:rPr>
              <a:t>*Permanent approvals are provided by the NATOPS and NATIP manuals</a:t>
            </a:r>
          </a:p>
        </p:txBody>
      </p:sp>
      <p:pic>
        <p:nvPicPr>
          <p:cNvPr id="27651"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07188" y="0"/>
            <a:ext cx="1654175" cy="1211263"/>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1"/>
          <p:cNvPicPr>
            <a:picLocks noChangeAspect="1" noChangeArrowheads="1"/>
          </p:cNvPicPr>
          <p:nvPr/>
        </p:nvPicPr>
        <p:blipFill>
          <a:blip r:embed="rId2" cstate="email">
            <a:lum bright="30000" contrast="-70000"/>
            <a:extLst>
              <a:ext uri="{28A0092B-C50C-407E-A947-70E740481C1C}">
                <a14:useLocalDpi xmlns:a14="http://schemas.microsoft.com/office/drawing/2010/main"/>
              </a:ext>
            </a:extLst>
          </a:blip>
          <a:srcRect/>
          <a:stretch>
            <a:fillRect/>
          </a:stretch>
        </p:blipFill>
        <p:spPr bwMode="auto">
          <a:xfrm>
            <a:off x="1077913" y="1252538"/>
            <a:ext cx="6989762" cy="5070475"/>
          </a:xfrm>
          <a:prstGeom prst="rect">
            <a:avLst/>
          </a:prstGeom>
          <a:noFill/>
          <a:ln w="9525">
            <a:noFill/>
            <a:miter lim="800000"/>
            <a:headEnd/>
            <a:tailEnd/>
          </a:ln>
        </p:spPr>
      </p:pic>
      <p:pic>
        <p:nvPicPr>
          <p:cNvPr id="28674" name="Picture 1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05100" y="2176463"/>
            <a:ext cx="3614738" cy="3397250"/>
          </a:xfrm>
          <a:prstGeom prst="rect">
            <a:avLst/>
          </a:prstGeom>
          <a:noFill/>
          <a:ln w="9525">
            <a:noFill/>
            <a:miter lim="800000"/>
            <a:headEnd/>
            <a:tailEnd/>
          </a:ln>
        </p:spPr>
      </p:pic>
      <p:sp>
        <p:nvSpPr>
          <p:cNvPr id="28675" name="Text Box 7" descr="Fish fossil"/>
          <p:cNvSpPr txBox="1">
            <a:spLocks noChangeArrowheads="1"/>
          </p:cNvSpPr>
          <p:nvPr/>
        </p:nvSpPr>
        <p:spPr bwMode="auto">
          <a:xfrm>
            <a:off x="1930400" y="2555875"/>
            <a:ext cx="1698625" cy="650875"/>
          </a:xfrm>
          <a:prstGeom prst="rect">
            <a:avLst/>
          </a:prstGeom>
          <a:blipFill dpi="0" rotWithShape="1">
            <a:blip r:embed="rId4"/>
            <a:srcRect/>
            <a:tile tx="0" ty="0" sx="100000" sy="100000" flip="none" algn="tl"/>
          </a:blipFill>
          <a:ln w="9525">
            <a:solidFill>
              <a:schemeClr val="tx1"/>
            </a:solidFill>
            <a:miter lim="800000"/>
            <a:headEnd/>
            <a:tailEnd/>
          </a:ln>
        </p:spPr>
        <p:txBody>
          <a:bodyPr>
            <a:spAutoFit/>
          </a:bodyPr>
          <a:lstStyle/>
          <a:p>
            <a:pPr algn="ctr" defTabSz="914400"/>
            <a:r>
              <a:rPr lang="en-US" sz="1800" b="1">
                <a:latin typeface="Times New Roman" pitchFamily="18" charset="0"/>
                <a:cs typeface="Times New Roman" pitchFamily="18" charset="0"/>
              </a:rPr>
              <a:t>CM</a:t>
            </a:r>
          </a:p>
          <a:p>
            <a:pPr algn="ctr" defTabSz="914400"/>
            <a:endParaRPr lang="en-US" sz="1800" b="1"/>
          </a:p>
        </p:txBody>
      </p:sp>
      <p:sp>
        <p:nvSpPr>
          <p:cNvPr id="28676" name="Text Box 10"/>
          <p:cNvSpPr txBox="1">
            <a:spLocks noChangeArrowheads="1"/>
          </p:cNvSpPr>
          <p:nvPr/>
        </p:nvSpPr>
        <p:spPr bwMode="auto">
          <a:xfrm>
            <a:off x="1493838" y="0"/>
            <a:ext cx="6573837" cy="1076325"/>
          </a:xfrm>
          <a:prstGeom prst="rect">
            <a:avLst/>
          </a:prstGeom>
          <a:noFill/>
          <a:ln w="9525">
            <a:solidFill>
              <a:schemeClr val="tx1"/>
            </a:solidFill>
            <a:miter lim="800000"/>
            <a:headEnd/>
            <a:tailEnd/>
          </a:ln>
        </p:spPr>
        <p:txBody>
          <a:bodyPr>
            <a:spAutoFit/>
          </a:bodyPr>
          <a:lstStyle/>
          <a:p>
            <a:pPr algn="ctr" defTabSz="914400"/>
            <a:r>
              <a:rPr lang="en-US" sz="3200"/>
              <a:t>   </a:t>
            </a:r>
            <a:r>
              <a:rPr lang="en-US" sz="3200">
                <a:latin typeface="Times New Roman" pitchFamily="18" charset="0"/>
                <a:cs typeface="Times New Roman" pitchFamily="18" charset="0"/>
              </a:rPr>
              <a:t>Link up Definitions,</a:t>
            </a:r>
          </a:p>
          <a:p>
            <a:pPr algn="ctr" defTabSz="914400"/>
            <a:r>
              <a:rPr lang="en-US" sz="3200">
                <a:latin typeface="Times New Roman" pitchFamily="18" charset="0"/>
                <a:cs typeface="Times New Roman" pitchFamily="18" charset="0"/>
              </a:rPr>
              <a:t>and Assign Roles</a:t>
            </a:r>
          </a:p>
        </p:txBody>
      </p:sp>
      <p:sp>
        <p:nvSpPr>
          <p:cNvPr id="28677" name="Line 12"/>
          <p:cNvSpPr>
            <a:spLocks noChangeShapeType="1"/>
          </p:cNvSpPr>
          <p:nvPr/>
        </p:nvSpPr>
        <p:spPr bwMode="auto">
          <a:xfrm>
            <a:off x="3592513" y="3933825"/>
            <a:ext cx="2105025" cy="0"/>
          </a:xfrm>
          <a:prstGeom prst="line">
            <a:avLst/>
          </a:prstGeom>
          <a:noFill/>
          <a:ln w="177800">
            <a:solidFill>
              <a:srgbClr val="A50021"/>
            </a:solidFill>
            <a:round/>
            <a:headEnd type="triangle" w="med" len="med"/>
            <a:tailEnd type="triangle" w="med" len="med"/>
          </a:ln>
        </p:spPr>
        <p:txBody>
          <a:bodyPr/>
          <a:lstStyle/>
          <a:p>
            <a:endParaRPr lang="en-US"/>
          </a:p>
        </p:txBody>
      </p:sp>
      <p:sp>
        <p:nvSpPr>
          <p:cNvPr id="28678" name="Line 12"/>
          <p:cNvSpPr>
            <a:spLocks noChangeShapeType="1"/>
          </p:cNvSpPr>
          <p:nvPr/>
        </p:nvSpPr>
        <p:spPr bwMode="auto">
          <a:xfrm>
            <a:off x="3629025" y="4573588"/>
            <a:ext cx="2105025" cy="0"/>
          </a:xfrm>
          <a:prstGeom prst="line">
            <a:avLst/>
          </a:prstGeom>
          <a:noFill/>
          <a:ln w="177800">
            <a:solidFill>
              <a:srgbClr val="A50021"/>
            </a:solidFill>
            <a:round/>
            <a:headEnd type="triangle" w="med" len="med"/>
            <a:tailEnd type="triangle" w="med" len="med"/>
          </a:ln>
        </p:spPr>
        <p:txBody>
          <a:bodyPr/>
          <a:lstStyle/>
          <a:p>
            <a:endParaRPr lang="en-US"/>
          </a:p>
        </p:txBody>
      </p:sp>
      <p:sp>
        <p:nvSpPr>
          <p:cNvPr id="28679" name="Line 12"/>
          <p:cNvSpPr>
            <a:spLocks noChangeShapeType="1"/>
          </p:cNvSpPr>
          <p:nvPr/>
        </p:nvSpPr>
        <p:spPr bwMode="auto">
          <a:xfrm>
            <a:off x="3629025" y="3262313"/>
            <a:ext cx="2105025" cy="0"/>
          </a:xfrm>
          <a:prstGeom prst="line">
            <a:avLst/>
          </a:prstGeom>
          <a:noFill/>
          <a:ln w="177800">
            <a:solidFill>
              <a:srgbClr val="A50021"/>
            </a:solidFill>
            <a:round/>
            <a:headEnd type="triangle" w="med" len="med"/>
            <a:tailEnd type="triangle" w="med" len="med"/>
          </a:ln>
        </p:spPr>
        <p:txBody>
          <a:bodyPr/>
          <a:lstStyle/>
          <a:p>
            <a:endParaRPr lang="en-US"/>
          </a:p>
        </p:txBody>
      </p:sp>
      <p:sp>
        <p:nvSpPr>
          <p:cNvPr id="28680" name="Text Box 15" descr="White marble"/>
          <p:cNvSpPr txBox="1">
            <a:spLocks noChangeArrowheads="1"/>
          </p:cNvSpPr>
          <p:nvPr/>
        </p:nvSpPr>
        <p:spPr bwMode="auto">
          <a:xfrm>
            <a:off x="1930400" y="2970213"/>
            <a:ext cx="1698625" cy="650875"/>
          </a:xfrm>
          <a:prstGeom prst="rect">
            <a:avLst/>
          </a:prstGeom>
          <a:blipFill dpi="0" rotWithShape="1">
            <a:blip r:embed="rId5"/>
            <a:srcRect/>
            <a:tile tx="0" ty="0" sx="100000" sy="100000" flip="none" algn="tl"/>
          </a:blipFill>
          <a:ln w="9525">
            <a:solidFill>
              <a:schemeClr val="tx1"/>
            </a:solidFill>
            <a:miter lim="800000"/>
            <a:headEnd/>
            <a:tailEnd/>
          </a:ln>
        </p:spPr>
        <p:txBody>
          <a:bodyPr>
            <a:spAutoFit/>
          </a:bodyPr>
          <a:lstStyle/>
          <a:p>
            <a:pPr algn="ctr" defTabSz="914400"/>
            <a:r>
              <a:rPr lang="en-US" sz="1800" b="1">
                <a:latin typeface="Times New Roman" pitchFamily="18" charset="0"/>
                <a:cs typeface="Times New Roman" pitchFamily="18" charset="0"/>
              </a:rPr>
              <a:t>Identify</a:t>
            </a:r>
          </a:p>
          <a:p>
            <a:pPr algn="ctr" defTabSz="914400"/>
            <a:endParaRPr lang="en-US" sz="1800" b="1">
              <a:latin typeface="Times New Roman" pitchFamily="18" charset="0"/>
              <a:cs typeface="Times New Roman" pitchFamily="18" charset="0"/>
            </a:endParaRPr>
          </a:p>
        </p:txBody>
      </p:sp>
      <p:sp>
        <p:nvSpPr>
          <p:cNvPr id="28681" name="Text Box 16" descr="Cork"/>
          <p:cNvSpPr txBox="1">
            <a:spLocks noChangeArrowheads="1"/>
          </p:cNvSpPr>
          <p:nvPr/>
        </p:nvSpPr>
        <p:spPr bwMode="auto">
          <a:xfrm>
            <a:off x="1930400" y="3621088"/>
            <a:ext cx="1698625" cy="650875"/>
          </a:xfrm>
          <a:prstGeom prst="rect">
            <a:avLst/>
          </a:prstGeom>
          <a:blipFill dpi="0" rotWithShape="1">
            <a:blip r:embed="rId6"/>
            <a:srcRect/>
            <a:tile tx="0" ty="0" sx="100000" sy="100000" flip="none" algn="tl"/>
          </a:blipFill>
          <a:ln w="9525">
            <a:solidFill>
              <a:schemeClr val="tx1"/>
            </a:solidFill>
            <a:miter lim="800000"/>
            <a:headEnd/>
            <a:tailEnd/>
          </a:ln>
        </p:spPr>
        <p:txBody>
          <a:bodyPr>
            <a:spAutoFit/>
          </a:bodyPr>
          <a:lstStyle/>
          <a:p>
            <a:pPr algn="ctr" defTabSz="914400"/>
            <a:r>
              <a:rPr lang="en-US" sz="1800" b="1">
                <a:latin typeface="Times New Roman" pitchFamily="18" charset="0"/>
                <a:cs typeface="Times New Roman" pitchFamily="18" charset="0"/>
              </a:rPr>
              <a:t>Audit</a:t>
            </a:r>
          </a:p>
          <a:p>
            <a:pPr algn="ctr" defTabSz="914400"/>
            <a:endParaRPr lang="en-US" sz="1800" b="1"/>
          </a:p>
        </p:txBody>
      </p:sp>
      <p:sp>
        <p:nvSpPr>
          <p:cNvPr id="28682" name="Text Box 17" descr="Green marble"/>
          <p:cNvSpPr txBox="1">
            <a:spLocks noChangeArrowheads="1"/>
          </p:cNvSpPr>
          <p:nvPr/>
        </p:nvSpPr>
        <p:spPr bwMode="auto">
          <a:xfrm>
            <a:off x="1930400" y="4271963"/>
            <a:ext cx="1698625" cy="650875"/>
          </a:xfrm>
          <a:prstGeom prst="rect">
            <a:avLst/>
          </a:prstGeom>
          <a:blipFill dpi="0" rotWithShape="1">
            <a:blip r:embed="rId7"/>
            <a:srcRect/>
            <a:tile tx="0" ty="0" sx="100000" sy="100000" flip="none" algn="tl"/>
          </a:blipFill>
          <a:ln w="9525">
            <a:solidFill>
              <a:schemeClr val="tx1"/>
            </a:solidFill>
            <a:miter lim="800000"/>
            <a:headEnd/>
            <a:tailEnd/>
          </a:ln>
        </p:spPr>
        <p:txBody>
          <a:bodyPr>
            <a:spAutoFit/>
          </a:bodyPr>
          <a:lstStyle/>
          <a:p>
            <a:pPr algn="ctr" defTabSz="914400"/>
            <a:r>
              <a:rPr lang="en-US" sz="1800" b="1">
                <a:solidFill>
                  <a:schemeClr val="bg1"/>
                </a:solidFill>
                <a:latin typeface="Times New Roman" pitchFamily="18" charset="0"/>
                <a:cs typeface="Times New Roman" pitchFamily="18" charset="0"/>
              </a:rPr>
              <a:t>Control</a:t>
            </a:r>
          </a:p>
          <a:p>
            <a:pPr algn="ctr" defTabSz="914400"/>
            <a:endParaRPr lang="en-US" sz="1800" b="1">
              <a:solidFill>
                <a:schemeClr val="bg1"/>
              </a:solidFill>
            </a:endParaRPr>
          </a:p>
        </p:txBody>
      </p:sp>
      <p:sp>
        <p:nvSpPr>
          <p:cNvPr id="28683" name="Text Box 19" descr="Sand"/>
          <p:cNvSpPr txBox="1">
            <a:spLocks noChangeArrowheads="1"/>
          </p:cNvSpPr>
          <p:nvPr/>
        </p:nvSpPr>
        <p:spPr bwMode="auto">
          <a:xfrm>
            <a:off x="1930400" y="4922838"/>
            <a:ext cx="1698625" cy="650875"/>
          </a:xfrm>
          <a:prstGeom prst="rect">
            <a:avLst/>
          </a:prstGeom>
          <a:blipFill dpi="0" rotWithShape="1">
            <a:blip r:embed="rId8"/>
            <a:srcRect/>
            <a:tile tx="0" ty="0" sx="100000" sy="100000" flip="none" algn="tl"/>
          </a:blipFill>
          <a:ln w="9525">
            <a:solidFill>
              <a:schemeClr val="tx1"/>
            </a:solidFill>
            <a:miter lim="800000"/>
            <a:headEnd/>
            <a:tailEnd/>
          </a:ln>
        </p:spPr>
        <p:txBody>
          <a:bodyPr>
            <a:spAutoFit/>
          </a:bodyPr>
          <a:lstStyle/>
          <a:p>
            <a:pPr algn="ctr" defTabSz="914400"/>
            <a:r>
              <a:rPr lang="en-US" sz="1800" b="1">
                <a:latin typeface="Times New Roman" pitchFamily="18" charset="0"/>
                <a:cs typeface="Times New Roman" pitchFamily="18" charset="0"/>
              </a:rPr>
              <a:t>Report</a:t>
            </a:r>
          </a:p>
          <a:p>
            <a:pPr algn="ctr" defTabSz="914400"/>
            <a:endParaRPr lang="en-US" sz="1800" b="1">
              <a:latin typeface="Times New Roman" pitchFamily="18" charset="0"/>
              <a:cs typeface="Times New Roman" pitchFamily="18" charset="0"/>
            </a:endParaRPr>
          </a:p>
        </p:txBody>
      </p:sp>
      <p:sp>
        <p:nvSpPr>
          <p:cNvPr id="28684" name="Text Box 7" descr="Fish fossil"/>
          <p:cNvSpPr txBox="1">
            <a:spLocks noChangeArrowheads="1"/>
          </p:cNvSpPr>
          <p:nvPr/>
        </p:nvSpPr>
        <p:spPr bwMode="auto">
          <a:xfrm>
            <a:off x="5697538" y="2555875"/>
            <a:ext cx="1698625" cy="650875"/>
          </a:xfrm>
          <a:prstGeom prst="rect">
            <a:avLst/>
          </a:prstGeom>
          <a:blipFill dpi="0" rotWithShape="1">
            <a:blip r:embed="rId4"/>
            <a:srcRect/>
            <a:tile tx="0" ty="0" sx="100000" sy="100000" flip="none" algn="tl"/>
          </a:blipFill>
          <a:ln w="9525">
            <a:solidFill>
              <a:schemeClr val="tx1"/>
            </a:solidFill>
            <a:miter lim="800000"/>
            <a:headEnd/>
            <a:tailEnd/>
          </a:ln>
        </p:spPr>
        <p:txBody>
          <a:bodyPr>
            <a:spAutoFit/>
          </a:bodyPr>
          <a:lstStyle/>
          <a:p>
            <a:pPr algn="ctr" defTabSz="914400"/>
            <a:r>
              <a:rPr lang="en-US" sz="1800" b="1">
                <a:latin typeface="Times New Roman" pitchFamily="18" charset="0"/>
                <a:cs typeface="Times New Roman" pitchFamily="18" charset="0"/>
              </a:rPr>
              <a:t>AW</a:t>
            </a:r>
          </a:p>
          <a:p>
            <a:pPr algn="ctr" defTabSz="914400"/>
            <a:endParaRPr lang="en-US" sz="1800" b="1"/>
          </a:p>
        </p:txBody>
      </p:sp>
      <p:sp>
        <p:nvSpPr>
          <p:cNvPr id="28685" name="Text Box 21" descr="White marble"/>
          <p:cNvSpPr txBox="1">
            <a:spLocks noChangeArrowheads="1"/>
          </p:cNvSpPr>
          <p:nvPr/>
        </p:nvSpPr>
        <p:spPr bwMode="auto">
          <a:xfrm>
            <a:off x="5697538" y="2992438"/>
            <a:ext cx="1698625" cy="650875"/>
          </a:xfrm>
          <a:prstGeom prst="rect">
            <a:avLst/>
          </a:prstGeom>
          <a:blipFill dpi="0" rotWithShape="1">
            <a:blip r:embed="rId5"/>
            <a:srcRect/>
            <a:tile tx="0" ty="0" sx="100000" sy="100000" flip="none" algn="tl"/>
          </a:blipFill>
          <a:ln w="9525">
            <a:solidFill>
              <a:schemeClr val="tx1"/>
            </a:solidFill>
            <a:miter lim="800000"/>
            <a:headEnd/>
            <a:tailEnd/>
          </a:ln>
        </p:spPr>
        <p:txBody>
          <a:bodyPr>
            <a:spAutoFit/>
          </a:bodyPr>
          <a:lstStyle/>
          <a:p>
            <a:pPr algn="ctr" defTabSz="914400"/>
            <a:r>
              <a:rPr lang="en-US" sz="1800" b="1">
                <a:latin typeface="Times New Roman" pitchFamily="18" charset="0"/>
                <a:cs typeface="Times New Roman" pitchFamily="18" charset="0"/>
              </a:rPr>
              <a:t>Identify</a:t>
            </a:r>
          </a:p>
          <a:p>
            <a:pPr algn="ctr" defTabSz="914400"/>
            <a:endParaRPr lang="en-US" sz="1800" b="1"/>
          </a:p>
        </p:txBody>
      </p:sp>
      <p:sp>
        <p:nvSpPr>
          <p:cNvPr id="28686" name="Text Box 22" descr="Cork"/>
          <p:cNvSpPr txBox="1">
            <a:spLocks noChangeArrowheads="1"/>
          </p:cNvSpPr>
          <p:nvPr/>
        </p:nvSpPr>
        <p:spPr bwMode="auto">
          <a:xfrm>
            <a:off x="5697538" y="3643313"/>
            <a:ext cx="1698625" cy="650875"/>
          </a:xfrm>
          <a:prstGeom prst="rect">
            <a:avLst/>
          </a:prstGeom>
          <a:blipFill dpi="0" rotWithShape="1">
            <a:blip r:embed="rId6"/>
            <a:srcRect/>
            <a:tile tx="0" ty="0" sx="100000" sy="100000" flip="none" algn="tl"/>
          </a:blipFill>
          <a:ln w="9525">
            <a:solidFill>
              <a:schemeClr val="tx1"/>
            </a:solidFill>
            <a:miter lim="800000"/>
            <a:headEnd/>
            <a:tailEnd/>
          </a:ln>
        </p:spPr>
        <p:txBody>
          <a:bodyPr>
            <a:spAutoFit/>
          </a:bodyPr>
          <a:lstStyle/>
          <a:p>
            <a:pPr algn="ctr" defTabSz="914400"/>
            <a:r>
              <a:rPr lang="en-US" sz="1800" b="1">
                <a:latin typeface="Times New Roman" pitchFamily="18" charset="0"/>
                <a:cs typeface="Times New Roman" pitchFamily="18" charset="0"/>
              </a:rPr>
              <a:t>Assessment</a:t>
            </a:r>
          </a:p>
          <a:p>
            <a:pPr algn="ctr" defTabSz="914400"/>
            <a:endParaRPr lang="en-US" sz="1800" b="1"/>
          </a:p>
        </p:txBody>
      </p:sp>
      <p:sp>
        <p:nvSpPr>
          <p:cNvPr id="28687" name="Text Box 23" descr="Green marble"/>
          <p:cNvSpPr txBox="1">
            <a:spLocks noChangeArrowheads="1"/>
          </p:cNvSpPr>
          <p:nvPr/>
        </p:nvSpPr>
        <p:spPr bwMode="auto">
          <a:xfrm>
            <a:off x="5697538" y="4294188"/>
            <a:ext cx="1698625" cy="650875"/>
          </a:xfrm>
          <a:prstGeom prst="rect">
            <a:avLst/>
          </a:prstGeom>
          <a:blipFill dpi="0" rotWithShape="1">
            <a:blip r:embed="rId7"/>
            <a:srcRect/>
            <a:tile tx="0" ty="0" sx="100000" sy="100000" flip="none" algn="tl"/>
          </a:blipFill>
          <a:ln w="9525">
            <a:solidFill>
              <a:schemeClr val="tx1"/>
            </a:solidFill>
            <a:miter lim="800000"/>
            <a:headEnd/>
            <a:tailEnd/>
          </a:ln>
        </p:spPr>
        <p:txBody>
          <a:bodyPr>
            <a:spAutoFit/>
          </a:bodyPr>
          <a:lstStyle/>
          <a:p>
            <a:pPr algn="ctr" defTabSz="914400"/>
            <a:r>
              <a:rPr lang="en-US" sz="1800" b="1">
                <a:solidFill>
                  <a:schemeClr val="bg1"/>
                </a:solidFill>
                <a:latin typeface="Times New Roman" pitchFamily="18" charset="0"/>
                <a:cs typeface="Times New Roman" pitchFamily="18" charset="0"/>
              </a:rPr>
              <a:t>Control</a:t>
            </a:r>
          </a:p>
          <a:p>
            <a:pPr algn="ctr" defTabSz="914400"/>
            <a:endParaRPr lang="en-US" sz="1800" b="1">
              <a:solidFill>
                <a:schemeClr val="bg1"/>
              </a:solidFill>
              <a:latin typeface="Times New Roman" pitchFamily="18" charset="0"/>
              <a:cs typeface="Times New Roman" pitchFamily="18" charset="0"/>
            </a:endParaRPr>
          </a:p>
        </p:txBody>
      </p:sp>
      <p:sp>
        <p:nvSpPr>
          <p:cNvPr id="28688" name="Text Box 24" descr="Sand"/>
          <p:cNvSpPr txBox="1">
            <a:spLocks noChangeArrowheads="1"/>
          </p:cNvSpPr>
          <p:nvPr/>
        </p:nvSpPr>
        <p:spPr bwMode="auto">
          <a:xfrm>
            <a:off x="5697538" y="4945063"/>
            <a:ext cx="1698625" cy="650875"/>
          </a:xfrm>
          <a:prstGeom prst="rect">
            <a:avLst/>
          </a:prstGeom>
          <a:blipFill dpi="0" rotWithShape="1">
            <a:blip r:embed="rId8"/>
            <a:srcRect/>
            <a:tile tx="0" ty="0" sx="100000" sy="100000" flip="none" algn="tl"/>
          </a:blipFill>
          <a:ln w="9525">
            <a:solidFill>
              <a:schemeClr val="tx1"/>
            </a:solidFill>
            <a:miter lim="800000"/>
            <a:headEnd/>
            <a:tailEnd/>
          </a:ln>
        </p:spPr>
        <p:txBody>
          <a:bodyPr>
            <a:spAutoFit/>
          </a:bodyPr>
          <a:lstStyle/>
          <a:p>
            <a:pPr algn="ctr" defTabSz="914400"/>
            <a:r>
              <a:rPr lang="en-US" sz="1800" b="1">
                <a:latin typeface="Times New Roman" pitchFamily="18" charset="0"/>
                <a:cs typeface="Times New Roman" pitchFamily="18" charset="0"/>
              </a:rPr>
              <a:t>Record</a:t>
            </a:r>
          </a:p>
          <a:p>
            <a:pPr algn="ctr" defTabSz="914400"/>
            <a:endParaRPr lang="en-US" sz="1800" b="1"/>
          </a:p>
        </p:txBody>
      </p:sp>
      <p:sp>
        <p:nvSpPr>
          <p:cNvPr id="28689" name="Line 12"/>
          <p:cNvSpPr>
            <a:spLocks noChangeShapeType="1"/>
          </p:cNvSpPr>
          <p:nvPr/>
        </p:nvSpPr>
        <p:spPr bwMode="auto">
          <a:xfrm>
            <a:off x="3592513" y="5240338"/>
            <a:ext cx="2105025" cy="0"/>
          </a:xfrm>
          <a:prstGeom prst="line">
            <a:avLst/>
          </a:prstGeom>
          <a:noFill/>
          <a:ln w="177800">
            <a:solidFill>
              <a:srgbClr val="A50021"/>
            </a:solidFill>
            <a:round/>
            <a:headEnd type="triangle" w="med" len="med"/>
            <a:tailEnd type="triangle" w="med" len="med"/>
          </a:ln>
        </p:spPr>
        <p:txBody>
          <a:bodyPr/>
          <a:lstStyle/>
          <a:p>
            <a:endParaRPr lang="en-US"/>
          </a:p>
        </p:txBody>
      </p:sp>
      <p:sp>
        <p:nvSpPr>
          <p:cNvPr id="28690" name="Text Box 15" descr="Green marble"/>
          <p:cNvSpPr txBox="1">
            <a:spLocks noChangeArrowheads="1"/>
          </p:cNvSpPr>
          <p:nvPr/>
        </p:nvSpPr>
        <p:spPr bwMode="auto">
          <a:xfrm>
            <a:off x="1930400" y="1479550"/>
            <a:ext cx="5465763" cy="1076325"/>
          </a:xfrm>
          <a:prstGeom prst="rect">
            <a:avLst/>
          </a:prstGeom>
          <a:blipFill dpi="0" rotWithShape="1">
            <a:blip r:embed="rId9"/>
            <a:srcRect/>
            <a:tile tx="0" ty="0" sx="100000" sy="100000" flip="none" algn="tl"/>
          </a:blipFill>
          <a:ln w="9525">
            <a:solidFill>
              <a:schemeClr val="tx1"/>
            </a:solidFill>
            <a:miter lim="800000"/>
            <a:headEnd/>
            <a:tailEnd/>
          </a:ln>
        </p:spPr>
        <p:txBody>
          <a:bodyPr>
            <a:spAutoFit/>
          </a:bodyPr>
          <a:lstStyle/>
          <a:p>
            <a:pPr algn="ctr" defTabSz="914400"/>
            <a:r>
              <a:rPr lang="en-US" sz="3200" b="1">
                <a:latin typeface="Times New Roman" pitchFamily="18" charset="0"/>
                <a:cs typeface="Times New Roman" pitchFamily="18" charset="0"/>
              </a:rPr>
              <a:t>Flight Test </a:t>
            </a:r>
          </a:p>
          <a:p>
            <a:pPr algn="ctr" defTabSz="914400"/>
            <a:r>
              <a:rPr lang="en-US" sz="3200" b="1">
                <a:latin typeface="Times New Roman" pitchFamily="18" charset="0"/>
                <a:cs typeface="Times New Roman" pitchFamily="18" charset="0"/>
              </a:rPr>
              <a:t>Safety </a:t>
            </a:r>
          </a:p>
        </p:txBody>
      </p:sp>
      <p:sp>
        <p:nvSpPr>
          <p:cNvPr id="28691" name="Text Box 24"/>
          <p:cNvSpPr txBox="1">
            <a:spLocks noChangeArrowheads="1"/>
          </p:cNvSpPr>
          <p:nvPr/>
        </p:nvSpPr>
        <p:spPr bwMode="auto">
          <a:xfrm>
            <a:off x="3883025" y="3109913"/>
            <a:ext cx="1406525" cy="304800"/>
          </a:xfrm>
          <a:prstGeom prst="rect">
            <a:avLst/>
          </a:prstGeom>
          <a:noFill/>
          <a:ln w="9525">
            <a:noFill/>
            <a:miter lim="800000"/>
            <a:headEnd/>
            <a:tailEnd/>
          </a:ln>
        </p:spPr>
        <p:txBody>
          <a:bodyPr wrap="none">
            <a:spAutoFit/>
          </a:bodyPr>
          <a:lstStyle/>
          <a:p>
            <a:pPr defTabSz="914400"/>
            <a:r>
              <a:rPr lang="en-US" sz="1400" b="1">
                <a:solidFill>
                  <a:schemeClr val="bg1"/>
                </a:solidFill>
                <a:latin typeface="Times New Roman" pitchFamily="18" charset="0"/>
                <a:cs typeface="Times New Roman" pitchFamily="18" charset="0"/>
              </a:rPr>
              <a:t>Communication</a:t>
            </a:r>
          </a:p>
        </p:txBody>
      </p:sp>
      <p:sp>
        <p:nvSpPr>
          <p:cNvPr id="28692" name="Text Box 25"/>
          <p:cNvSpPr txBox="1">
            <a:spLocks noChangeArrowheads="1"/>
          </p:cNvSpPr>
          <p:nvPr/>
        </p:nvSpPr>
        <p:spPr bwMode="auto">
          <a:xfrm>
            <a:off x="3883025" y="3781425"/>
            <a:ext cx="1406525" cy="304800"/>
          </a:xfrm>
          <a:prstGeom prst="rect">
            <a:avLst/>
          </a:prstGeom>
          <a:noFill/>
          <a:ln w="9525">
            <a:noFill/>
            <a:miter lim="800000"/>
            <a:headEnd/>
            <a:tailEnd/>
          </a:ln>
        </p:spPr>
        <p:txBody>
          <a:bodyPr wrap="none">
            <a:spAutoFit/>
          </a:bodyPr>
          <a:lstStyle/>
          <a:p>
            <a:pPr defTabSz="914400"/>
            <a:r>
              <a:rPr lang="en-US" sz="1400" b="1">
                <a:solidFill>
                  <a:schemeClr val="bg1"/>
                </a:solidFill>
                <a:latin typeface="Times New Roman" pitchFamily="18" charset="0"/>
                <a:cs typeface="Times New Roman" pitchFamily="18" charset="0"/>
              </a:rPr>
              <a:t>Communication</a:t>
            </a:r>
          </a:p>
        </p:txBody>
      </p:sp>
      <p:sp>
        <p:nvSpPr>
          <p:cNvPr id="28693" name="Text Box 27"/>
          <p:cNvSpPr txBox="1">
            <a:spLocks noChangeArrowheads="1"/>
          </p:cNvSpPr>
          <p:nvPr/>
        </p:nvSpPr>
        <p:spPr bwMode="auto">
          <a:xfrm>
            <a:off x="3883025" y="4398963"/>
            <a:ext cx="1406525" cy="304800"/>
          </a:xfrm>
          <a:prstGeom prst="rect">
            <a:avLst/>
          </a:prstGeom>
          <a:noFill/>
          <a:ln w="9525">
            <a:noFill/>
            <a:miter lim="800000"/>
            <a:headEnd/>
            <a:tailEnd/>
          </a:ln>
        </p:spPr>
        <p:txBody>
          <a:bodyPr wrap="none">
            <a:spAutoFit/>
          </a:bodyPr>
          <a:lstStyle/>
          <a:p>
            <a:pPr defTabSz="914400"/>
            <a:r>
              <a:rPr lang="en-US" sz="1400" b="1">
                <a:solidFill>
                  <a:schemeClr val="bg1"/>
                </a:solidFill>
                <a:latin typeface="Times New Roman" pitchFamily="18" charset="0"/>
                <a:cs typeface="Times New Roman" pitchFamily="18" charset="0"/>
              </a:rPr>
              <a:t>Communication</a:t>
            </a:r>
          </a:p>
        </p:txBody>
      </p:sp>
      <p:sp>
        <p:nvSpPr>
          <p:cNvPr id="28694" name="Text Box 28"/>
          <p:cNvSpPr txBox="1">
            <a:spLocks noChangeArrowheads="1"/>
          </p:cNvSpPr>
          <p:nvPr/>
        </p:nvSpPr>
        <p:spPr bwMode="auto">
          <a:xfrm>
            <a:off x="3883025" y="5056188"/>
            <a:ext cx="1406525" cy="304800"/>
          </a:xfrm>
          <a:prstGeom prst="rect">
            <a:avLst/>
          </a:prstGeom>
          <a:noFill/>
          <a:ln w="9525">
            <a:noFill/>
            <a:miter lim="800000"/>
            <a:headEnd/>
            <a:tailEnd/>
          </a:ln>
        </p:spPr>
        <p:txBody>
          <a:bodyPr wrap="none">
            <a:spAutoFit/>
          </a:bodyPr>
          <a:lstStyle/>
          <a:p>
            <a:pPr defTabSz="914400"/>
            <a:r>
              <a:rPr lang="en-US" sz="1400" b="1">
                <a:solidFill>
                  <a:schemeClr val="bg1"/>
                </a:solidFill>
                <a:latin typeface="Times New Roman" pitchFamily="18" charset="0"/>
                <a:cs typeface="Times New Roman" pitchFamily="18" charset="0"/>
              </a:rPr>
              <a:t>Communication</a:t>
            </a:r>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14413" y="44450"/>
            <a:ext cx="6216650" cy="5756275"/>
          </a:xfrm>
          <a:prstGeom prst="rect">
            <a:avLst/>
          </a:prstGeom>
          <a:noFill/>
          <a:ln w="9525">
            <a:noFill/>
            <a:miter lim="800000"/>
            <a:headEnd/>
            <a:tailEnd/>
          </a:ln>
        </p:spPr>
      </p:pic>
      <p:pic>
        <p:nvPicPr>
          <p:cNvPr id="29698" name="Picture 5" descr="pe06556_[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3267075" y="1166813"/>
            <a:ext cx="1147763" cy="2157412"/>
          </a:xfrm>
          <a:prstGeom prst="rect">
            <a:avLst/>
          </a:prstGeom>
          <a:noFill/>
          <a:ln w="9525">
            <a:noFill/>
            <a:miter lim="800000"/>
            <a:headEnd/>
            <a:tailEnd/>
          </a:ln>
        </p:spPr>
      </p:pic>
      <p:pic>
        <p:nvPicPr>
          <p:cNvPr id="29699" name="Picture 5" descr="pe06556_[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14838" y="1166813"/>
            <a:ext cx="1147762" cy="2157412"/>
          </a:xfrm>
          <a:prstGeom prst="rect">
            <a:avLst/>
          </a:prstGeom>
          <a:noFill/>
          <a:ln w="9525">
            <a:noFill/>
            <a:miter lim="800000"/>
            <a:headEnd/>
            <a:tailEnd/>
          </a:ln>
        </p:spPr>
      </p:pic>
      <p:sp>
        <p:nvSpPr>
          <p:cNvPr id="29700" name="Text Box 10" descr="White marble"/>
          <p:cNvSpPr txBox="1">
            <a:spLocks noChangeArrowheads="1"/>
          </p:cNvSpPr>
          <p:nvPr/>
        </p:nvSpPr>
        <p:spPr bwMode="auto">
          <a:xfrm>
            <a:off x="1514475" y="44450"/>
            <a:ext cx="5799138" cy="954088"/>
          </a:xfrm>
          <a:prstGeom prst="rect">
            <a:avLst/>
          </a:prstGeom>
          <a:blipFill dpi="0" rotWithShape="1">
            <a:blip r:embed="rId4"/>
            <a:srcRect/>
            <a:tile tx="0" ty="0" sx="100000" sy="100000" flip="none" algn="tl"/>
          </a:blipFill>
          <a:ln w="9525">
            <a:solidFill>
              <a:schemeClr val="tx1"/>
            </a:solidFill>
            <a:miter lim="800000"/>
            <a:headEnd/>
            <a:tailEnd/>
          </a:ln>
        </p:spPr>
        <p:txBody>
          <a:bodyPr wrap="none">
            <a:spAutoFit/>
          </a:bodyPr>
          <a:lstStyle/>
          <a:p>
            <a:pPr algn="ctr" defTabSz="914400"/>
            <a:r>
              <a:rPr lang="en-US" sz="3200">
                <a:latin typeface="Times New Roman" pitchFamily="18" charset="0"/>
                <a:cs typeface="Times New Roman" pitchFamily="18" charset="0"/>
              </a:rPr>
              <a:t>Identify</a:t>
            </a:r>
          </a:p>
          <a:p>
            <a:pPr algn="ctr" defTabSz="914400"/>
            <a:r>
              <a:rPr lang="en-US" sz="2400" i="1">
                <a:latin typeface="Times New Roman" pitchFamily="18" charset="0"/>
                <a:cs typeface="Times New Roman" pitchFamily="18" charset="0"/>
              </a:rPr>
              <a:t>Early identification of requirements and data</a:t>
            </a:r>
            <a:r>
              <a:rPr lang="en-US" sz="2400" i="1"/>
              <a:t> </a:t>
            </a:r>
          </a:p>
        </p:txBody>
      </p:sp>
      <p:sp>
        <p:nvSpPr>
          <p:cNvPr id="29701" name="Text Box 5"/>
          <p:cNvSpPr txBox="1">
            <a:spLocks noChangeArrowheads="1"/>
          </p:cNvSpPr>
          <p:nvPr/>
        </p:nvSpPr>
        <p:spPr bwMode="auto">
          <a:xfrm>
            <a:off x="192088" y="3014663"/>
            <a:ext cx="4222750" cy="2847975"/>
          </a:xfrm>
          <a:prstGeom prst="rect">
            <a:avLst/>
          </a:prstGeom>
          <a:solidFill>
            <a:schemeClr val="bg1"/>
          </a:solidFill>
          <a:ln w="9525">
            <a:solidFill>
              <a:schemeClr val="tx1"/>
            </a:solidFill>
            <a:miter lim="800000"/>
            <a:headEnd/>
            <a:tailEnd/>
          </a:ln>
        </p:spPr>
        <p:txBody>
          <a:bodyPr>
            <a:spAutoFit/>
          </a:bodyPr>
          <a:lstStyle/>
          <a:p>
            <a:pPr defTabSz="914400"/>
            <a:r>
              <a:rPr lang="en-US" sz="1800" b="1" u="sng">
                <a:latin typeface="Times New Roman" pitchFamily="18" charset="0"/>
                <a:cs typeface="Times New Roman" pitchFamily="18" charset="0"/>
              </a:rPr>
              <a:t>Platform Specific Expert:</a:t>
            </a:r>
          </a:p>
          <a:p>
            <a:pPr defTabSz="914400"/>
            <a:endParaRPr lang="en-US" sz="1800" u="sng">
              <a:latin typeface="Times New Roman" pitchFamily="18" charset="0"/>
              <a:cs typeface="Times New Roman" pitchFamily="18" charset="0"/>
            </a:endParaRPr>
          </a:p>
          <a:p>
            <a:pPr lvl="1" defTabSz="914400">
              <a:buFontTx/>
              <a:buChar char="•"/>
            </a:pPr>
            <a:r>
              <a:rPr lang="en-US" sz="1800">
                <a:latin typeface="Times New Roman" pitchFamily="18" charset="0"/>
                <a:cs typeface="Times New Roman" pitchFamily="18" charset="0"/>
              </a:rPr>
              <a:t>Identifies Configuration Change requirement</a:t>
            </a:r>
          </a:p>
          <a:p>
            <a:pPr lvl="1" defTabSz="914400">
              <a:buFontTx/>
              <a:buChar char="•"/>
            </a:pPr>
            <a:endParaRPr lang="en-US" sz="1800">
              <a:latin typeface="Times New Roman" pitchFamily="18" charset="0"/>
              <a:cs typeface="Times New Roman" pitchFamily="18" charset="0"/>
            </a:endParaRPr>
          </a:p>
          <a:p>
            <a:pPr lvl="1" defTabSz="914400">
              <a:buFontTx/>
              <a:buChar char="•"/>
            </a:pPr>
            <a:r>
              <a:rPr lang="en-US" sz="1800">
                <a:latin typeface="Times New Roman" pitchFamily="18" charset="0"/>
                <a:cs typeface="Times New Roman" pitchFamily="18" charset="0"/>
              </a:rPr>
              <a:t>Identifies interoperability of changes</a:t>
            </a:r>
          </a:p>
          <a:p>
            <a:pPr lvl="1" defTabSz="914400">
              <a:buFontTx/>
              <a:buChar char="•"/>
            </a:pPr>
            <a:endParaRPr lang="en-US" sz="1800">
              <a:latin typeface="Times New Roman" pitchFamily="18" charset="0"/>
              <a:cs typeface="Times New Roman" pitchFamily="18" charset="0"/>
            </a:endParaRPr>
          </a:p>
          <a:p>
            <a:pPr lvl="1" defTabSz="914400">
              <a:buFontTx/>
              <a:buChar char="•"/>
            </a:pPr>
            <a:endParaRPr lang="en-US" sz="1800">
              <a:latin typeface="Times New Roman" pitchFamily="18" charset="0"/>
              <a:cs typeface="Times New Roman" pitchFamily="18" charset="0"/>
            </a:endParaRPr>
          </a:p>
          <a:p>
            <a:pPr lvl="1" defTabSz="914400">
              <a:buFontTx/>
              <a:buChar char="•"/>
            </a:pPr>
            <a:r>
              <a:rPr lang="en-US" sz="1800">
                <a:latin typeface="Times New Roman" pitchFamily="18" charset="0"/>
                <a:cs typeface="Times New Roman" pitchFamily="18" charset="0"/>
              </a:rPr>
              <a:t>Coordinates with A/W office on data</a:t>
            </a:r>
          </a:p>
          <a:p>
            <a:pPr lvl="1" defTabSz="914400">
              <a:buFontTx/>
              <a:buChar char="•"/>
            </a:pPr>
            <a:endParaRPr lang="en-US" sz="1800">
              <a:latin typeface="Times New Roman" pitchFamily="18" charset="0"/>
              <a:cs typeface="Times New Roman" pitchFamily="18" charset="0"/>
            </a:endParaRPr>
          </a:p>
        </p:txBody>
      </p:sp>
      <p:sp>
        <p:nvSpPr>
          <p:cNvPr id="29702" name="Text Box 6"/>
          <p:cNvSpPr txBox="1">
            <a:spLocks noChangeArrowheads="1"/>
          </p:cNvSpPr>
          <p:nvPr/>
        </p:nvSpPr>
        <p:spPr bwMode="auto">
          <a:xfrm>
            <a:off x="4694238" y="3014663"/>
            <a:ext cx="4310062" cy="3122612"/>
          </a:xfrm>
          <a:prstGeom prst="rect">
            <a:avLst/>
          </a:prstGeom>
          <a:solidFill>
            <a:schemeClr val="bg1"/>
          </a:solidFill>
          <a:ln w="9525">
            <a:solidFill>
              <a:schemeClr val="tx1"/>
            </a:solidFill>
            <a:miter lim="800000"/>
            <a:headEnd/>
            <a:tailEnd/>
          </a:ln>
        </p:spPr>
        <p:txBody>
          <a:bodyPr>
            <a:spAutoFit/>
          </a:bodyPr>
          <a:lstStyle/>
          <a:p>
            <a:pPr defTabSz="914400"/>
            <a:r>
              <a:rPr lang="en-US" sz="1800" b="1" u="sng">
                <a:latin typeface="Times New Roman" pitchFamily="18" charset="0"/>
                <a:cs typeface="Times New Roman" pitchFamily="18" charset="0"/>
              </a:rPr>
              <a:t>Flight Clearance Release Authority:</a:t>
            </a:r>
          </a:p>
          <a:p>
            <a:pPr defTabSz="914400"/>
            <a:endParaRPr lang="en-US" sz="1800" u="sng">
              <a:latin typeface="Times New Roman" pitchFamily="18" charset="0"/>
              <a:cs typeface="Times New Roman" pitchFamily="18" charset="0"/>
            </a:endParaRPr>
          </a:p>
          <a:p>
            <a:pPr lvl="1" defTabSz="914400">
              <a:buFontTx/>
              <a:buChar char="•"/>
            </a:pPr>
            <a:r>
              <a:rPr lang="en-US" sz="1800">
                <a:latin typeface="Times New Roman" pitchFamily="18" charset="0"/>
                <a:cs typeface="Times New Roman" pitchFamily="18" charset="0"/>
              </a:rPr>
              <a:t>Identifies Interim Flight Clearance requirement</a:t>
            </a:r>
          </a:p>
          <a:p>
            <a:pPr lvl="1" defTabSz="914400">
              <a:buFontTx/>
              <a:buChar char="•"/>
            </a:pPr>
            <a:endParaRPr lang="en-US" sz="1800">
              <a:latin typeface="Times New Roman" pitchFamily="18" charset="0"/>
              <a:cs typeface="Times New Roman" pitchFamily="18" charset="0"/>
            </a:endParaRPr>
          </a:p>
          <a:p>
            <a:pPr lvl="1" defTabSz="914400">
              <a:buFontTx/>
              <a:buChar char="•"/>
            </a:pPr>
            <a:r>
              <a:rPr lang="en-US" sz="1800">
                <a:latin typeface="Times New Roman" pitchFamily="18" charset="0"/>
                <a:cs typeface="Times New Roman" pitchFamily="18" charset="0"/>
              </a:rPr>
              <a:t>Integrates interoperability of changes with Platform Specific Expert</a:t>
            </a:r>
          </a:p>
          <a:p>
            <a:pPr lvl="1" defTabSz="914400">
              <a:buFontTx/>
              <a:buChar char="•"/>
            </a:pPr>
            <a:endParaRPr lang="en-US" sz="1800">
              <a:latin typeface="Times New Roman" pitchFamily="18" charset="0"/>
              <a:cs typeface="Times New Roman" pitchFamily="18" charset="0"/>
            </a:endParaRPr>
          </a:p>
          <a:p>
            <a:pPr lvl="1" defTabSz="914400">
              <a:buFontTx/>
              <a:buChar char="•"/>
            </a:pPr>
            <a:r>
              <a:rPr lang="en-US" sz="1800">
                <a:latin typeface="Times New Roman" pitchFamily="18" charset="0"/>
                <a:cs typeface="Times New Roman" pitchFamily="18" charset="0"/>
              </a:rPr>
              <a:t>Coordinates with platform experts on data</a:t>
            </a:r>
          </a:p>
          <a:p>
            <a:pPr defTabSz="914400"/>
            <a:endParaRPr lang="en-US" sz="1800">
              <a:latin typeface="Times New Roman" pitchFamily="18" charset="0"/>
              <a:cs typeface="Times New Roman" pitchFamily="18" charset="0"/>
            </a:endParaRPr>
          </a:p>
        </p:txBody>
      </p:sp>
      <p:sp>
        <p:nvSpPr>
          <p:cNvPr id="29703" name="Text Box 20"/>
          <p:cNvSpPr txBox="1">
            <a:spLocks noChangeArrowheads="1"/>
          </p:cNvSpPr>
          <p:nvPr/>
        </p:nvSpPr>
        <p:spPr bwMode="auto">
          <a:xfrm>
            <a:off x="327025" y="2386013"/>
            <a:ext cx="2917825" cy="376237"/>
          </a:xfrm>
          <a:prstGeom prst="rect">
            <a:avLst/>
          </a:prstGeom>
          <a:solidFill>
            <a:schemeClr val="bg1"/>
          </a:solidFill>
          <a:ln w="9525">
            <a:solidFill>
              <a:schemeClr val="tx1"/>
            </a:solidFill>
            <a:miter lim="800000"/>
            <a:headEnd/>
            <a:tailEnd/>
          </a:ln>
        </p:spPr>
        <p:txBody>
          <a:bodyPr wrap="none">
            <a:spAutoFit/>
          </a:bodyPr>
          <a:lstStyle/>
          <a:p>
            <a:pPr defTabSz="914400"/>
            <a:r>
              <a:rPr lang="en-US" sz="1800" b="1">
                <a:latin typeface="Times New Roman" pitchFamily="18" charset="0"/>
                <a:cs typeface="Times New Roman" pitchFamily="18" charset="0"/>
              </a:rPr>
              <a:t>Configuration Management</a:t>
            </a:r>
          </a:p>
        </p:txBody>
      </p:sp>
      <p:sp>
        <p:nvSpPr>
          <p:cNvPr id="29704" name="Text Box 21"/>
          <p:cNvSpPr txBox="1">
            <a:spLocks noChangeArrowheads="1"/>
          </p:cNvSpPr>
          <p:nvPr/>
        </p:nvSpPr>
        <p:spPr bwMode="auto">
          <a:xfrm>
            <a:off x="5788025" y="2386013"/>
            <a:ext cx="2917825" cy="376237"/>
          </a:xfrm>
          <a:prstGeom prst="rect">
            <a:avLst/>
          </a:prstGeom>
          <a:solidFill>
            <a:schemeClr val="bg1"/>
          </a:solidFill>
          <a:ln w="9525">
            <a:solidFill>
              <a:schemeClr val="tx1"/>
            </a:solidFill>
            <a:miter lim="800000"/>
            <a:headEnd/>
            <a:tailEnd/>
          </a:ln>
        </p:spPr>
        <p:txBody>
          <a:bodyPr wrap="none">
            <a:spAutoFit/>
          </a:bodyPr>
          <a:lstStyle/>
          <a:p>
            <a:pPr defTabSz="914400"/>
            <a:r>
              <a:rPr lang="en-US" sz="1800" b="1">
                <a:latin typeface="Times New Roman" pitchFamily="18" charset="0"/>
                <a:cs typeface="Times New Roman" pitchFamily="18" charset="0"/>
              </a:rPr>
              <a:t>Airworthiness Management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3" descr="Large grid"/>
          <p:cNvSpPr>
            <a:spLocks noChangeArrowheads="1"/>
          </p:cNvSpPr>
          <p:nvPr/>
        </p:nvSpPr>
        <p:spPr bwMode="auto">
          <a:xfrm>
            <a:off x="76200" y="1209675"/>
            <a:ext cx="8870950" cy="4656138"/>
          </a:xfrm>
          <a:prstGeom prst="rect">
            <a:avLst/>
          </a:prstGeom>
          <a:pattFill prst="lgGrid">
            <a:fgClr>
              <a:srgbClr val="D5FECE"/>
            </a:fgClr>
            <a:bgClr>
              <a:schemeClr val="bg1"/>
            </a:bgClr>
          </a:pattFill>
          <a:ln w="9525">
            <a:solidFill>
              <a:schemeClr val="tx1"/>
            </a:solidFill>
            <a:miter lim="800000"/>
            <a:headEnd/>
            <a:tailEnd/>
          </a:ln>
        </p:spPr>
        <p:txBody>
          <a:bodyPr wrap="none" anchor="ctr"/>
          <a:lstStyle/>
          <a:p>
            <a:endParaRPr lang="en-US"/>
          </a:p>
        </p:txBody>
      </p:sp>
      <p:pic>
        <p:nvPicPr>
          <p:cNvPr id="30722" name="Picture 2" descr="j0234157[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11563" y="998538"/>
            <a:ext cx="2500312" cy="2465387"/>
          </a:xfrm>
          <a:prstGeom prst="rect">
            <a:avLst/>
          </a:prstGeom>
          <a:noFill/>
          <a:ln w="9525">
            <a:noFill/>
            <a:miter lim="800000"/>
            <a:headEnd/>
            <a:tailEnd/>
          </a:ln>
        </p:spPr>
      </p:pic>
      <p:sp>
        <p:nvSpPr>
          <p:cNvPr id="30723" name="Text Box 10" descr="Cork"/>
          <p:cNvSpPr txBox="1">
            <a:spLocks noChangeArrowheads="1"/>
          </p:cNvSpPr>
          <p:nvPr/>
        </p:nvSpPr>
        <p:spPr bwMode="auto">
          <a:xfrm>
            <a:off x="1673225" y="44450"/>
            <a:ext cx="5448300" cy="954088"/>
          </a:xfrm>
          <a:prstGeom prst="rect">
            <a:avLst/>
          </a:prstGeom>
          <a:blipFill dpi="0" rotWithShape="1">
            <a:blip r:embed="rId3"/>
            <a:srcRect/>
            <a:tile tx="0" ty="0" sx="100000" sy="100000" flip="none" algn="tl"/>
          </a:blipFill>
          <a:ln w="9525">
            <a:solidFill>
              <a:schemeClr val="tx1"/>
            </a:solidFill>
            <a:miter lim="800000"/>
            <a:headEnd/>
            <a:tailEnd/>
          </a:ln>
        </p:spPr>
        <p:txBody>
          <a:bodyPr wrap="none">
            <a:spAutoFit/>
          </a:bodyPr>
          <a:lstStyle/>
          <a:p>
            <a:pPr algn="ctr" defTabSz="914400"/>
            <a:r>
              <a:rPr lang="en-US" sz="3200">
                <a:latin typeface="Times New Roman" pitchFamily="18" charset="0"/>
                <a:cs typeface="Times New Roman" pitchFamily="18" charset="0"/>
              </a:rPr>
              <a:t>Audit &amp; Assess</a:t>
            </a:r>
          </a:p>
          <a:p>
            <a:pPr algn="ctr" defTabSz="914400"/>
            <a:r>
              <a:rPr lang="en-US" sz="2400" i="1">
                <a:latin typeface="Times New Roman" pitchFamily="18" charset="0"/>
                <a:cs typeface="Times New Roman" pitchFamily="18" charset="0"/>
              </a:rPr>
              <a:t>Determination of Independent Assessments</a:t>
            </a:r>
          </a:p>
        </p:txBody>
      </p:sp>
      <p:sp>
        <p:nvSpPr>
          <p:cNvPr id="30724" name="Text Box 5"/>
          <p:cNvSpPr txBox="1">
            <a:spLocks noChangeArrowheads="1"/>
          </p:cNvSpPr>
          <p:nvPr/>
        </p:nvSpPr>
        <p:spPr bwMode="auto">
          <a:xfrm>
            <a:off x="327025" y="3014663"/>
            <a:ext cx="3846513" cy="2298700"/>
          </a:xfrm>
          <a:prstGeom prst="rect">
            <a:avLst/>
          </a:prstGeom>
          <a:solidFill>
            <a:schemeClr val="bg1"/>
          </a:solidFill>
          <a:ln w="9525">
            <a:solidFill>
              <a:schemeClr val="tx1"/>
            </a:solidFill>
            <a:miter lim="800000"/>
            <a:headEnd/>
            <a:tailEnd/>
          </a:ln>
        </p:spPr>
        <p:txBody>
          <a:bodyPr>
            <a:spAutoFit/>
          </a:bodyPr>
          <a:lstStyle/>
          <a:p>
            <a:r>
              <a:rPr lang="en-US" sz="1800" b="1" u="sng">
                <a:latin typeface="Times New Roman" pitchFamily="18" charset="0"/>
                <a:cs typeface="Times New Roman" pitchFamily="18" charset="0"/>
              </a:rPr>
              <a:t>Modification Coordinator</a:t>
            </a:r>
          </a:p>
          <a:p>
            <a:endParaRPr lang="en-US" sz="1800" u="sng">
              <a:latin typeface="Times New Roman" pitchFamily="18" charset="0"/>
              <a:cs typeface="Times New Roman" pitchFamily="18" charset="0"/>
            </a:endParaRPr>
          </a:p>
          <a:p>
            <a:pPr>
              <a:buFontTx/>
              <a:buChar char="•"/>
            </a:pPr>
            <a:r>
              <a:rPr lang="en-US" sz="1800">
                <a:latin typeface="Times New Roman" pitchFamily="18" charset="0"/>
                <a:cs typeface="Times New Roman" pitchFamily="18" charset="0"/>
              </a:rPr>
              <a:t>Determines inspector review requirements</a:t>
            </a:r>
          </a:p>
          <a:p>
            <a:pPr>
              <a:buFontTx/>
              <a:buChar char="•"/>
            </a:pPr>
            <a:endParaRPr lang="en-US" sz="1800">
              <a:latin typeface="Times New Roman" pitchFamily="18" charset="0"/>
              <a:cs typeface="Times New Roman" pitchFamily="18" charset="0"/>
            </a:endParaRPr>
          </a:p>
          <a:p>
            <a:pPr>
              <a:buFontTx/>
              <a:buChar char="•"/>
            </a:pPr>
            <a:r>
              <a:rPr lang="en-US" sz="1800">
                <a:latin typeface="Times New Roman" pitchFamily="18" charset="0"/>
                <a:cs typeface="Times New Roman" pitchFamily="18" charset="0"/>
              </a:rPr>
              <a:t>Sets criteria for “complete” review and installation of modification</a:t>
            </a:r>
          </a:p>
          <a:p>
            <a:pPr>
              <a:buFontTx/>
              <a:buChar char="•"/>
            </a:pPr>
            <a:endParaRPr lang="en-US" sz="1800">
              <a:latin typeface="Times New Roman" pitchFamily="18" charset="0"/>
              <a:cs typeface="Times New Roman" pitchFamily="18" charset="0"/>
            </a:endParaRPr>
          </a:p>
        </p:txBody>
      </p:sp>
      <p:sp>
        <p:nvSpPr>
          <p:cNvPr id="30725" name="Text Box 6"/>
          <p:cNvSpPr txBox="1">
            <a:spLocks noChangeArrowheads="1"/>
          </p:cNvSpPr>
          <p:nvPr/>
        </p:nvSpPr>
        <p:spPr bwMode="auto">
          <a:xfrm>
            <a:off x="4694238" y="3014663"/>
            <a:ext cx="4056062" cy="2298700"/>
          </a:xfrm>
          <a:prstGeom prst="rect">
            <a:avLst/>
          </a:prstGeom>
          <a:solidFill>
            <a:schemeClr val="bg1"/>
          </a:solidFill>
          <a:ln w="9525">
            <a:solidFill>
              <a:schemeClr val="tx1"/>
            </a:solidFill>
            <a:miter lim="800000"/>
            <a:headEnd/>
            <a:tailEnd/>
          </a:ln>
        </p:spPr>
        <p:txBody>
          <a:bodyPr>
            <a:spAutoFit/>
          </a:bodyPr>
          <a:lstStyle/>
          <a:p>
            <a:r>
              <a:rPr lang="en-US" sz="1800" b="1" u="sng">
                <a:latin typeface="Times New Roman" pitchFamily="18" charset="0"/>
                <a:cs typeface="Times New Roman" pitchFamily="18" charset="0"/>
              </a:rPr>
              <a:t>Flight Clearance Release Authority</a:t>
            </a:r>
          </a:p>
          <a:p>
            <a:endParaRPr lang="en-US" sz="1800" u="sng">
              <a:latin typeface="Times New Roman" pitchFamily="18" charset="0"/>
              <a:cs typeface="Times New Roman" pitchFamily="18" charset="0"/>
            </a:endParaRPr>
          </a:p>
          <a:p>
            <a:pPr>
              <a:buFontTx/>
              <a:buChar char="•"/>
            </a:pPr>
            <a:r>
              <a:rPr lang="en-US" sz="1800">
                <a:latin typeface="Times New Roman" pitchFamily="18" charset="0"/>
                <a:cs typeface="Times New Roman" pitchFamily="18" charset="0"/>
              </a:rPr>
              <a:t>Determines engineer review requirements</a:t>
            </a:r>
          </a:p>
          <a:p>
            <a:pPr>
              <a:buFontTx/>
              <a:buChar char="•"/>
            </a:pPr>
            <a:endParaRPr lang="en-US" sz="1800">
              <a:latin typeface="Times New Roman" pitchFamily="18" charset="0"/>
              <a:cs typeface="Times New Roman" pitchFamily="18" charset="0"/>
            </a:endParaRPr>
          </a:p>
          <a:p>
            <a:pPr>
              <a:buFontTx/>
              <a:buChar char="•"/>
            </a:pPr>
            <a:r>
              <a:rPr lang="en-US" sz="1800">
                <a:latin typeface="Times New Roman" pitchFamily="18" charset="0"/>
                <a:cs typeface="Times New Roman" pitchFamily="18" charset="0"/>
              </a:rPr>
              <a:t>Sets criteria for “complete” review and issuance of IFC</a:t>
            </a:r>
          </a:p>
          <a:p>
            <a:pPr>
              <a:buFontTx/>
              <a:buChar char="•"/>
            </a:pPr>
            <a:endParaRPr lang="en-US" sz="1800">
              <a:latin typeface="Times New Roman" pitchFamily="18" charset="0"/>
              <a:cs typeface="Times New Roman" pitchFamily="18" charset="0"/>
            </a:endParaRPr>
          </a:p>
        </p:txBody>
      </p:sp>
      <p:sp>
        <p:nvSpPr>
          <p:cNvPr id="30726" name="Text Box 11"/>
          <p:cNvSpPr txBox="1">
            <a:spLocks noChangeArrowheads="1"/>
          </p:cNvSpPr>
          <p:nvPr/>
        </p:nvSpPr>
        <p:spPr bwMode="auto">
          <a:xfrm>
            <a:off x="327025" y="2386013"/>
            <a:ext cx="2917825" cy="376237"/>
          </a:xfrm>
          <a:prstGeom prst="rect">
            <a:avLst/>
          </a:prstGeom>
          <a:solidFill>
            <a:schemeClr val="bg1"/>
          </a:solidFill>
          <a:ln w="9525">
            <a:solidFill>
              <a:schemeClr val="tx1"/>
            </a:solidFill>
            <a:miter lim="800000"/>
            <a:headEnd/>
            <a:tailEnd/>
          </a:ln>
        </p:spPr>
        <p:txBody>
          <a:bodyPr wrap="none">
            <a:spAutoFit/>
          </a:bodyPr>
          <a:lstStyle/>
          <a:p>
            <a:r>
              <a:rPr lang="en-US" sz="1800" b="1">
                <a:latin typeface="Times New Roman" pitchFamily="18" charset="0"/>
                <a:cs typeface="Times New Roman" pitchFamily="18" charset="0"/>
              </a:rPr>
              <a:t>Configuration Management</a:t>
            </a:r>
          </a:p>
        </p:txBody>
      </p:sp>
      <p:sp>
        <p:nvSpPr>
          <p:cNvPr id="30727" name="Text Box 12"/>
          <p:cNvSpPr txBox="1">
            <a:spLocks noChangeArrowheads="1"/>
          </p:cNvSpPr>
          <p:nvPr/>
        </p:nvSpPr>
        <p:spPr bwMode="auto">
          <a:xfrm>
            <a:off x="5788025" y="2386013"/>
            <a:ext cx="2917825" cy="376237"/>
          </a:xfrm>
          <a:prstGeom prst="rect">
            <a:avLst/>
          </a:prstGeom>
          <a:solidFill>
            <a:schemeClr val="bg1"/>
          </a:solidFill>
          <a:ln w="9525">
            <a:solidFill>
              <a:schemeClr val="tx1"/>
            </a:solidFill>
            <a:miter lim="800000"/>
            <a:headEnd/>
            <a:tailEnd/>
          </a:ln>
        </p:spPr>
        <p:txBody>
          <a:bodyPr wrap="none">
            <a:spAutoFit/>
          </a:bodyPr>
          <a:lstStyle/>
          <a:p>
            <a:r>
              <a:rPr lang="en-US" sz="1800" b="1">
                <a:latin typeface="Times New Roman" pitchFamily="18" charset="0"/>
                <a:cs typeface="Times New Roman" pitchFamily="18" charset="0"/>
              </a:rPr>
              <a:t>Airworthiness Management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descr="j0439343[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82938" y="1211263"/>
            <a:ext cx="1981200" cy="1981200"/>
          </a:xfrm>
          <a:prstGeom prst="rect">
            <a:avLst/>
          </a:prstGeom>
          <a:noFill/>
          <a:ln w="9525">
            <a:noFill/>
            <a:miter lim="800000"/>
            <a:headEnd/>
            <a:tailEnd/>
          </a:ln>
        </p:spPr>
      </p:pic>
      <p:pic>
        <p:nvPicPr>
          <p:cNvPr id="31746" name="Picture 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2088" y="2762250"/>
            <a:ext cx="8812212" cy="3429000"/>
          </a:xfrm>
          <a:prstGeom prst="rect">
            <a:avLst/>
          </a:prstGeom>
          <a:noFill/>
          <a:ln w="9525">
            <a:noFill/>
            <a:miter lim="800000"/>
            <a:headEnd/>
            <a:tailEnd/>
          </a:ln>
        </p:spPr>
      </p:pic>
      <p:pic>
        <p:nvPicPr>
          <p:cNvPr id="31747" name="Picture 3" descr="j0439343[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64138" y="1387475"/>
            <a:ext cx="914400" cy="914400"/>
          </a:xfrm>
          <a:prstGeom prst="rect">
            <a:avLst/>
          </a:prstGeom>
          <a:noFill/>
          <a:ln w="9525">
            <a:noFill/>
            <a:miter lim="800000"/>
            <a:headEnd/>
            <a:tailEnd/>
          </a:ln>
        </p:spPr>
      </p:pic>
      <p:sp>
        <p:nvSpPr>
          <p:cNvPr id="31748" name="Text Box 5"/>
          <p:cNvSpPr txBox="1">
            <a:spLocks noChangeArrowheads="1"/>
          </p:cNvSpPr>
          <p:nvPr/>
        </p:nvSpPr>
        <p:spPr bwMode="auto">
          <a:xfrm>
            <a:off x="192088" y="3009900"/>
            <a:ext cx="3981450" cy="2817813"/>
          </a:xfrm>
          <a:prstGeom prst="rect">
            <a:avLst/>
          </a:prstGeom>
          <a:solidFill>
            <a:schemeClr val="bg1"/>
          </a:solidFill>
          <a:ln w="9525">
            <a:solidFill>
              <a:schemeClr val="tx1"/>
            </a:solidFill>
            <a:miter lim="800000"/>
            <a:headEnd/>
            <a:tailEnd/>
          </a:ln>
        </p:spPr>
        <p:txBody>
          <a:bodyPr>
            <a:spAutoFit/>
          </a:bodyPr>
          <a:lstStyle/>
          <a:p>
            <a:r>
              <a:rPr lang="en-US" sz="1800" b="1" u="sng">
                <a:latin typeface="Times New Roman" pitchFamily="18" charset="0"/>
                <a:cs typeface="Times New Roman" pitchFamily="18" charset="0"/>
              </a:rPr>
              <a:t>Inspectors</a:t>
            </a:r>
          </a:p>
          <a:p>
            <a:endParaRPr lang="en-US" sz="1800" b="1" u="sng">
              <a:latin typeface="Times New Roman" pitchFamily="18" charset="0"/>
              <a:cs typeface="Times New Roman" pitchFamily="18" charset="0"/>
            </a:endParaRPr>
          </a:p>
          <a:p>
            <a:pPr>
              <a:buFontTx/>
              <a:buChar char="•"/>
            </a:pPr>
            <a:r>
              <a:rPr lang="en-US" sz="1800">
                <a:latin typeface="Times New Roman" pitchFamily="18" charset="0"/>
                <a:cs typeface="Times New Roman" pitchFamily="18" charset="0"/>
              </a:rPr>
              <a:t>Audit installation for:</a:t>
            </a:r>
          </a:p>
          <a:p>
            <a:pPr>
              <a:buFontTx/>
              <a:buChar char="•"/>
            </a:pPr>
            <a:endParaRPr lang="en-US" sz="1800">
              <a:latin typeface="Times New Roman" pitchFamily="18" charset="0"/>
              <a:cs typeface="Times New Roman" pitchFamily="18" charset="0"/>
            </a:endParaRPr>
          </a:p>
          <a:p>
            <a:pPr lvl="1">
              <a:buFontTx/>
              <a:buChar char="•"/>
            </a:pPr>
            <a:r>
              <a:rPr lang="en-US" sz="1800">
                <a:latin typeface="Times New Roman" pitchFamily="18" charset="0"/>
                <a:cs typeface="Times New Roman" pitchFamily="18" charset="0"/>
              </a:rPr>
              <a:t>Conformity to Mod Package</a:t>
            </a:r>
          </a:p>
          <a:p>
            <a:pPr lvl="1">
              <a:buFontTx/>
              <a:buChar char="•"/>
            </a:pPr>
            <a:endParaRPr lang="en-US" sz="1800">
              <a:latin typeface="Times New Roman" pitchFamily="18" charset="0"/>
              <a:cs typeface="Times New Roman" pitchFamily="18" charset="0"/>
            </a:endParaRPr>
          </a:p>
          <a:p>
            <a:pPr lvl="1">
              <a:buFontTx/>
              <a:buChar char="•"/>
            </a:pPr>
            <a:r>
              <a:rPr lang="en-US" sz="1800">
                <a:latin typeface="Times New Roman" pitchFamily="18" charset="0"/>
                <a:cs typeface="Times New Roman" pitchFamily="18" charset="0"/>
              </a:rPr>
              <a:t>Conformity to A/W description</a:t>
            </a:r>
          </a:p>
          <a:p>
            <a:pPr lvl="1">
              <a:buFontTx/>
              <a:buChar char="•"/>
            </a:pPr>
            <a:endParaRPr lang="en-US" sz="1800">
              <a:latin typeface="Times New Roman" pitchFamily="18" charset="0"/>
              <a:cs typeface="Times New Roman" pitchFamily="18" charset="0"/>
            </a:endParaRPr>
          </a:p>
          <a:p>
            <a:pPr lvl="1">
              <a:buFontTx/>
              <a:buChar char="•"/>
            </a:pPr>
            <a:r>
              <a:rPr lang="en-US"/>
              <a:t>Quality Assurance</a:t>
            </a:r>
            <a:endParaRPr lang="en-US" sz="1800"/>
          </a:p>
          <a:p>
            <a:pPr lvl="1">
              <a:buFontTx/>
              <a:buChar char="•"/>
            </a:pPr>
            <a:endParaRPr lang="en-US" sz="1800"/>
          </a:p>
        </p:txBody>
      </p:sp>
      <p:sp>
        <p:nvSpPr>
          <p:cNvPr id="31749" name="Text Box 6"/>
          <p:cNvSpPr txBox="1">
            <a:spLocks noChangeArrowheads="1"/>
          </p:cNvSpPr>
          <p:nvPr/>
        </p:nvSpPr>
        <p:spPr bwMode="auto">
          <a:xfrm>
            <a:off x="4694238" y="3009900"/>
            <a:ext cx="4310062" cy="2573338"/>
          </a:xfrm>
          <a:prstGeom prst="rect">
            <a:avLst/>
          </a:prstGeom>
          <a:solidFill>
            <a:schemeClr val="bg1"/>
          </a:solidFill>
          <a:ln w="9525">
            <a:solidFill>
              <a:schemeClr val="tx1"/>
            </a:solidFill>
            <a:miter lim="800000"/>
            <a:headEnd/>
            <a:tailEnd/>
          </a:ln>
        </p:spPr>
        <p:txBody>
          <a:bodyPr>
            <a:spAutoFit/>
          </a:bodyPr>
          <a:lstStyle/>
          <a:p>
            <a:r>
              <a:rPr lang="en-US" sz="1800" b="1" u="sng">
                <a:latin typeface="Times New Roman" pitchFamily="18" charset="0"/>
                <a:cs typeface="Times New Roman" pitchFamily="18" charset="0"/>
              </a:rPr>
              <a:t>Technical Area Experts</a:t>
            </a:r>
          </a:p>
          <a:p>
            <a:endParaRPr lang="en-US" sz="1800" u="sng">
              <a:latin typeface="Times New Roman" pitchFamily="18" charset="0"/>
              <a:cs typeface="Times New Roman" pitchFamily="18" charset="0"/>
            </a:endParaRPr>
          </a:p>
          <a:p>
            <a:pPr>
              <a:buFontTx/>
              <a:buChar char="•"/>
            </a:pPr>
            <a:r>
              <a:rPr lang="en-US" sz="1800">
                <a:latin typeface="Times New Roman" pitchFamily="18" charset="0"/>
                <a:cs typeface="Times New Roman" pitchFamily="18" charset="0"/>
              </a:rPr>
              <a:t>Assess engineering of design for:</a:t>
            </a:r>
          </a:p>
          <a:p>
            <a:pPr>
              <a:buFontTx/>
              <a:buChar char="•"/>
            </a:pPr>
            <a:endParaRPr lang="en-US" sz="1800">
              <a:latin typeface="Times New Roman" pitchFamily="18" charset="0"/>
              <a:cs typeface="Times New Roman" pitchFamily="18" charset="0"/>
            </a:endParaRPr>
          </a:p>
          <a:p>
            <a:pPr lvl="1">
              <a:buFontTx/>
              <a:buChar char="•"/>
            </a:pPr>
            <a:r>
              <a:rPr lang="en-US" sz="1800">
                <a:latin typeface="Times New Roman" pitchFamily="18" charset="0"/>
                <a:cs typeface="Times New Roman" pitchFamily="18" charset="0"/>
              </a:rPr>
              <a:t>Engineering logic</a:t>
            </a:r>
          </a:p>
          <a:p>
            <a:pPr lvl="1">
              <a:buFontTx/>
              <a:buChar char="•"/>
            </a:pPr>
            <a:endParaRPr lang="en-US" sz="1800">
              <a:latin typeface="Times New Roman" pitchFamily="18" charset="0"/>
              <a:cs typeface="Times New Roman" pitchFamily="18" charset="0"/>
            </a:endParaRPr>
          </a:p>
          <a:p>
            <a:pPr lvl="1">
              <a:buFontTx/>
              <a:buChar char="•"/>
            </a:pPr>
            <a:r>
              <a:rPr lang="en-US" sz="1800">
                <a:latin typeface="Times New Roman" pitchFamily="18" charset="0"/>
                <a:cs typeface="Times New Roman" pitchFamily="18" charset="0"/>
              </a:rPr>
              <a:t>Conformity to Navy standards</a:t>
            </a:r>
          </a:p>
          <a:p>
            <a:pPr lvl="1"/>
            <a:endParaRPr lang="en-US" sz="1800">
              <a:latin typeface="Times New Roman" pitchFamily="18" charset="0"/>
              <a:cs typeface="Times New Roman" pitchFamily="18" charset="0"/>
            </a:endParaRPr>
          </a:p>
          <a:p>
            <a:pPr>
              <a:buFontTx/>
              <a:buChar char="•"/>
            </a:pPr>
            <a:endParaRPr lang="en-US" sz="1800">
              <a:latin typeface="Times New Roman" pitchFamily="18" charset="0"/>
              <a:cs typeface="Times New Roman" pitchFamily="18" charset="0"/>
            </a:endParaRPr>
          </a:p>
        </p:txBody>
      </p:sp>
      <p:pic>
        <p:nvPicPr>
          <p:cNvPr id="31750" name="Picture 6" descr="j0439343[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89650" y="1311275"/>
            <a:ext cx="533400" cy="533400"/>
          </a:xfrm>
          <a:prstGeom prst="rect">
            <a:avLst/>
          </a:prstGeom>
          <a:noFill/>
          <a:ln w="9525">
            <a:noFill/>
            <a:miter lim="800000"/>
            <a:headEnd/>
            <a:tailEnd/>
          </a:ln>
        </p:spPr>
      </p:pic>
      <p:sp>
        <p:nvSpPr>
          <p:cNvPr id="31751" name="Text Box 10" descr="Cork"/>
          <p:cNvSpPr txBox="1">
            <a:spLocks noChangeArrowheads="1"/>
          </p:cNvSpPr>
          <p:nvPr/>
        </p:nvSpPr>
        <p:spPr bwMode="auto">
          <a:xfrm>
            <a:off x="1952625" y="44450"/>
            <a:ext cx="4887913" cy="954088"/>
          </a:xfrm>
          <a:prstGeom prst="rect">
            <a:avLst/>
          </a:prstGeom>
          <a:blipFill dpi="0" rotWithShape="1">
            <a:blip r:embed="rId6"/>
            <a:srcRect/>
            <a:tile tx="0" ty="0" sx="100000" sy="100000" flip="none" algn="tl"/>
          </a:blipFill>
          <a:ln w="9525">
            <a:solidFill>
              <a:schemeClr val="tx1"/>
            </a:solidFill>
            <a:miter lim="800000"/>
            <a:headEnd/>
            <a:tailEnd/>
          </a:ln>
        </p:spPr>
        <p:txBody>
          <a:bodyPr wrap="none">
            <a:spAutoFit/>
          </a:bodyPr>
          <a:lstStyle/>
          <a:p>
            <a:pPr algn="ctr" defTabSz="914400"/>
            <a:r>
              <a:rPr lang="en-US" sz="3200">
                <a:latin typeface="Times New Roman" pitchFamily="18" charset="0"/>
                <a:cs typeface="Times New Roman" pitchFamily="18" charset="0"/>
              </a:rPr>
              <a:t>Audit &amp; Assess</a:t>
            </a:r>
          </a:p>
          <a:p>
            <a:pPr algn="ctr" defTabSz="914400"/>
            <a:r>
              <a:rPr lang="en-US" sz="2400" i="1">
                <a:latin typeface="Times New Roman" pitchFamily="18" charset="0"/>
                <a:cs typeface="Times New Roman" pitchFamily="18" charset="0"/>
              </a:rPr>
              <a:t>Execution of Independent Assessments</a:t>
            </a:r>
          </a:p>
        </p:txBody>
      </p:sp>
      <p:sp>
        <p:nvSpPr>
          <p:cNvPr id="31752" name="Text Box 14"/>
          <p:cNvSpPr txBox="1">
            <a:spLocks noChangeArrowheads="1"/>
          </p:cNvSpPr>
          <p:nvPr/>
        </p:nvSpPr>
        <p:spPr bwMode="auto">
          <a:xfrm>
            <a:off x="327025" y="2386013"/>
            <a:ext cx="2917825" cy="376237"/>
          </a:xfrm>
          <a:prstGeom prst="rect">
            <a:avLst/>
          </a:prstGeom>
          <a:solidFill>
            <a:schemeClr val="bg1"/>
          </a:solidFill>
          <a:ln w="9525">
            <a:solidFill>
              <a:schemeClr val="tx1"/>
            </a:solidFill>
            <a:miter lim="800000"/>
            <a:headEnd/>
            <a:tailEnd/>
          </a:ln>
        </p:spPr>
        <p:txBody>
          <a:bodyPr wrap="none">
            <a:spAutoFit/>
          </a:bodyPr>
          <a:lstStyle/>
          <a:p>
            <a:r>
              <a:rPr lang="en-US" sz="1800" b="1">
                <a:latin typeface="Times New Roman" pitchFamily="18" charset="0"/>
                <a:cs typeface="Times New Roman" pitchFamily="18" charset="0"/>
              </a:rPr>
              <a:t>Configuration Management</a:t>
            </a:r>
          </a:p>
        </p:txBody>
      </p:sp>
      <p:sp>
        <p:nvSpPr>
          <p:cNvPr id="31753" name="Text Box 15"/>
          <p:cNvSpPr txBox="1">
            <a:spLocks noChangeArrowheads="1"/>
          </p:cNvSpPr>
          <p:nvPr/>
        </p:nvSpPr>
        <p:spPr bwMode="auto">
          <a:xfrm>
            <a:off x="5788025" y="2386013"/>
            <a:ext cx="2917825" cy="376237"/>
          </a:xfrm>
          <a:prstGeom prst="rect">
            <a:avLst/>
          </a:prstGeom>
          <a:solidFill>
            <a:schemeClr val="bg1"/>
          </a:solidFill>
          <a:ln w="9525">
            <a:solidFill>
              <a:schemeClr val="tx1"/>
            </a:solidFill>
            <a:miter lim="800000"/>
            <a:headEnd/>
            <a:tailEnd/>
          </a:ln>
        </p:spPr>
        <p:txBody>
          <a:bodyPr wrap="none">
            <a:spAutoFit/>
          </a:bodyPr>
          <a:lstStyle/>
          <a:p>
            <a:r>
              <a:rPr lang="en-US" sz="1800" b="1">
                <a:latin typeface="Times New Roman" pitchFamily="18" charset="0"/>
                <a:cs typeface="Times New Roman" pitchFamily="18" charset="0"/>
              </a:rPr>
              <a:t>Airworthiness Management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45138" y="989013"/>
            <a:ext cx="3598862" cy="2595562"/>
          </a:xfrm>
          <a:prstGeom prst="rect">
            <a:avLst/>
          </a:prstGeom>
          <a:noFill/>
          <a:ln w="9525">
            <a:noFill/>
            <a:miter lim="800000"/>
            <a:headEnd/>
            <a:tailEnd/>
          </a:ln>
        </p:spPr>
      </p:pic>
      <p:pic>
        <p:nvPicPr>
          <p:cNvPr id="32770"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989013"/>
            <a:ext cx="3598863" cy="2595562"/>
          </a:xfrm>
          <a:prstGeom prst="rect">
            <a:avLst/>
          </a:prstGeom>
          <a:noFill/>
          <a:ln w="9525">
            <a:noFill/>
            <a:miter lim="800000"/>
            <a:headEnd/>
            <a:tailEnd/>
          </a:ln>
        </p:spPr>
      </p:pic>
      <p:sp>
        <p:nvSpPr>
          <p:cNvPr id="32771" name="Text Box 10" descr="Green marble"/>
          <p:cNvSpPr txBox="1">
            <a:spLocks noChangeArrowheads="1"/>
          </p:cNvSpPr>
          <p:nvPr/>
        </p:nvSpPr>
        <p:spPr bwMode="auto">
          <a:xfrm>
            <a:off x="1222375" y="44450"/>
            <a:ext cx="6704013" cy="954088"/>
          </a:xfrm>
          <a:prstGeom prst="rect">
            <a:avLst/>
          </a:prstGeom>
          <a:blipFill dpi="0" rotWithShape="1">
            <a:blip r:embed="rId4"/>
            <a:srcRect/>
            <a:tile tx="0" ty="0" sx="100000" sy="100000" flip="none" algn="tl"/>
          </a:blipFill>
          <a:ln w="9525">
            <a:solidFill>
              <a:schemeClr val="tx1"/>
            </a:solidFill>
            <a:miter lim="800000"/>
            <a:headEnd/>
            <a:tailEnd/>
          </a:ln>
        </p:spPr>
        <p:txBody>
          <a:bodyPr wrap="none">
            <a:spAutoFit/>
          </a:bodyPr>
          <a:lstStyle/>
          <a:p>
            <a:pPr algn="ctr" defTabSz="914400"/>
            <a:r>
              <a:rPr lang="en-US" sz="3200">
                <a:solidFill>
                  <a:schemeClr val="bg1"/>
                </a:solidFill>
                <a:latin typeface="Times New Roman" pitchFamily="18" charset="0"/>
                <a:cs typeface="Times New Roman" pitchFamily="18" charset="0"/>
              </a:rPr>
              <a:t>Control</a:t>
            </a:r>
          </a:p>
          <a:p>
            <a:pPr algn="ctr" defTabSz="914400"/>
            <a:r>
              <a:rPr lang="en-US" sz="2400" i="1">
                <a:solidFill>
                  <a:schemeClr val="bg1"/>
                </a:solidFill>
                <a:latin typeface="Times New Roman" pitchFamily="18" charset="0"/>
                <a:cs typeface="Times New Roman" pitchFamily="18" charset="0"/>
              </a:rPr>
              <a:t>Acceptance of Work Done; Final Control Checkpoint</a:t>
            </a:r>
          </a:p>
        </p:txBody>
      </p:sp>
      <p:sp>
        <p:nvSpPr>
          <p:cNvPr id="32772" name="Text Box 5"/>
          <p:cNvSpPr txBox="1">
            <a:spLocks noChangeArrowheads="1"/>
          </p:cNvSpPr>
          <p:nvPr/>
        </p:nvSpPr>
        <p:spPr bwMode="auto">
          <a:xfrm>
            <a:off x="192088" y="2636838"/>
            <a:ext cx="3981450" cy="3946525"/>
          </a:xfrm>
          <a:prstGeom prst="rect">
            <a:avLst/>
          </a:prstGeom>
          <a:solidFill>
            <a:schemeClr val="bg1"/>
          </a:solidFill>
          <a:ln w="9525">
            <a:solidFill>
              <a:schemeClr val="tx1"/>
            </a:solidFill>
            <a:miter lim="800000"/>
            <a:headEnd/>
            <a:tailEnd/>
          </a:ln>
        </p:spPr>
        <p:txBody>
          <a:bodyPr>
            <a:spAutoFit/>
          </a:bodyPr>
          <a:lstStyle/>
          <a:p>
            <a:r>
              <a:rPr lang="en-US" sz="1800" b="1" u="sng">
                <a:latin typeface="Times New Roman" pitchFamily="18" charset="0"/>
                <a:cs typeface="Times New Roman" pitchFamily="18" charset="0"/>
              </a:rPr>
              <a:t>Modification Coordinator</a:t>
            </a:r>
          </a:p>
          <a:p>
            <a:endParaRPr lang="en-US" sz="1800" u="sng">
              <a:latin typeface="Times New Roman" pitchFamily="18" charset="0"/>
              <a:cs typeface="Times New Roman" pitchFamily="18" charset="0"/>
            </a:endParaRPr>
          </a:p>
          <a:p>
            <a:pPr>
              <a:buFontTx/>
              <a:buChar char="•"/>
            </a:pPr>
            <a:r>
              <a:rPr lang="en-US" sz="1800">
                <a:latin typeface="Times New Roman" pitchFamily="18" charset="0"/>
                <a:cs typeface="Times New Roman" pitchFamily="18" charset="0"/>
              </a:rPr>
              <a:t>Final QA on installation</a:t>
            </a:r>
          </a:p>
          <a:p>
            <a:pPr>
              <a:buFontTx/>
              <a:buChar char="•"/>
            </a:pPr>
            <a:endParaRPr lang="en-US" sz="1800">
              <a:latin typeface="Times New Roman" pitchFamily="18" charset="0"/>
              <a:cs typeface="Times New Roman" pitchFamily="18" charset="0"/>
            </a:endParaRPr>
          </a:p>
          <a:p>
            <a:pPr lvl="1">
              <a:buFontTx/>
              <a:buChar char="•"/>
            </a:pPr>
            <a:r>
              <a:rPr lang="en-US" sz="1800">
                <a:latin typeface="Times New Roman" pitchFamily="18" charset="0"/>
                <a:cs typeface="Times New Roman" pitchFamily="18" charset="0"/>
              </a:rPr>
              <a:t>All work is done</a:t>
            </a:r>
          </a:p>
          <a:p>
            <a:pPr lvl="1">
              <a:buFontTx/>
              <a:buChar char="•"/>
            </a:pPr>
            <a:endParaRPr lang="en-US" sz="1800">
              <a:latin typeface="Times New Roman" pitchFamily="18" charset="0"/>
              <a:cs typeface="Times New Roman" pitchFamily="18" charset="0"/>
            </a:endParaRPr>
          </a:p>
          <a:p>
            <a:pPr lvl="1">
              <a:buFontTx/>
              <a:buChar char="•"/>
            </a:pPr>
            <a:r>
              <a:rPr lang="en-US" sz="1800">
                <a:latin typeface="Times New Roman" pitchFamily="18" charset="0"/>
                <a:cs typeface="Times New Roman" pitchFamily="18" charset="0"/>
              </a:rPr>
              <a:t>All inspections complete</a:t>
            </a:r>
          </a:p>
          <a:p>
            <a:pPr lvl="1">
              <a:buFontTx/>
              <a:buChar char="•"/>
            </a:pPr>
            <a:endParaRPr lang="en-US" sz="1800">
              <a:latin typeface="Times New Roman" pitchFamily="18" charset="0"/>
              <a:cs typeface="Times New Roman" pitchFamily="18" charset="0"/>
            </a:endParaRPr>
          </a:p>
          <a:p>
            <a:pPr lvl="1">
              <a:buFontTx/>
              <a:buChar char="•"/>
            </a:pPr>
            <a:r>
              <a:rPr lang="en-US" sz="1800">
                <a:latin typeface="Times New Roman" pitchFamily="18" charset="0"/>
                <a:cs typeface="Times New Roman" pitchFamily="18" charset="0"/>
              </a:rPr>
              <a:t>Update Mod package 			(if required)</a:t>
            </a:r>
          </a:p>
          <a:p>
            <a:pPr lvl="1">
              <a:buFontTx/>
              <a:buChar char="•"/>
            </a:pPr>
            <a:endParaRPr lang="en-US" sz="1800">
              <a:latin typeface="Times New Roman" pitchFamily="18" charset="0"/>
              <a:cs typeface="Times New Roman" pitchFamily="18" charset="0"/>
            </a:endParaRPr>
          </a:p>
          <a:p>
            <a:pPr lvl="1">
              <a:buFontTx/>
              <a:buChar char="•"/>
            </a:pPr>
            <a:r>
              <a:rPr lang="en-US" sz="1800">
                <a:latin typeface="Times New Roman" pitchFamily="18" charset="0"/>
                <a:cs typeface="Times New Roman" pitchFamily="18" charset="0"/>
              </a:rPr>
              <a:t>Final check on conformity </a:t>
            </a:r>
          </a:p>
          <a:p>
            <a:pPr lvl="1">
              <a:buFontTx/>
              <a:buChar char="•"/>
            </a:pPr>
            <a:endParaRPr lang="en-US" sz="1800">
              <a:latin typeface="Times New Roman" pitchFamily="18" charset="0"/>
              <a:cs typeface="Times New Roman" pitchFamily="18" charset="0"/>
            </a:endParaRPr>
          </a:p>
          <a:p>
            <a:pPr lvl="1">
              <a:buFontTx/>
              <a:buChar char="•"/>
            </a:pPr>
            <a:r>
              <a:rPr lang="en-US" sz="1800">
                <a:latin typeface="Times New Roman" pitchFamily="18" charset="0"/>
                <a:cs typeface="Times New Roman" pitchFamily="18" charset="0"/>
              </a:rPr>
              <a:t>Final Signature on Installation</a:t>
            </a:r>
          </a:p>
        </p:txBody>
      </p:sp>
      <p:sp>
        <p:nvSpPr>
          <p:cNvPr id="32773" name="Text Box 6"/>
          <p:cNvSpPr txBox="1">
            <a:spLocks noChangeArrowheads="1"/>
          </p:cNvSpPr>
          <p:nvPr/>
        </p:nvSpPr>
        <p:spPr bwMode="auto">
          <a:xfrm>
            <a:off x="4694238" y="2636838"/>
            <a:ext cx="4310062" cy="3946525"/>
          </a:xfrm>
          <a:prstGeom prst="rect">
            <a:avLst/>
          </a:prstGeom>
          <a:solidFill>
            <a:schemeClr val="bg1"/>
          </a:solidFill>
          <a:ln w="9525">
            <a:solidFill>
              <a:schemeClr val="tx1"/>
            </a:solidFill>
            <a:miter lim="800000"/>
            <a:headEnd/>
            <a:tailEnd/>
          </a:ln>
        </p:spPr>
        <p:txBody>
          <a:bodyPr>
            <a:spAutoFit/>
          </a:bodyPr>
          <a:lstStyle/>
          <a:p>
            <a:r>
              <a:rPr lang="en-US" sz="1800" b="1" u="sng">
                <a:latin typeface="Times New Roman" pitchFamily="18" charset="0"/>
                <a:cs typeface="Times New Roman" pitchFamily="18" charset="0"/>
              </a:rPr>
              <a:t>Flight Clearance Release Authority</a:t>
            </a:r>
          </a:p>
          <a:p>
            <a:endParaRPr lang="en-US" sz="1800" u="sng">
              <a:latin typeface="Times New Roman" pitchFamily="18" charset="0"/>
              <a:cs typeface="Times New Roman" pitchFamily="18" charset="0"/>
            </a:endParaRPr>
          </a:p>
          <a:p>
            <a:pPr>
              <a:buFontTx/>
              <a:buChar char="•"/>
            </a:pPr>
            <a:r>
              <a:rPr lang="en-US" sz="1800">
                <a:latin typeface="Times New Roman" pitchFamily="18" charset="0"/>
                <a:cs typeface="Times New Roman" pitchFamily="18" charset="0"/>
              </a:rPr>
              <a:t>Final QA on A/W Certificate</a:t>
            </a:r>
          </a:p>
          <a:p>
            <a:pPr>
              <a:buFontTx/>
              <a:buChar char="•"/>
            </a:pPr>
            <a:endParaRPr lang="en-US" sz="1800">
              <a:latin typeface="Times New Roman" pitchFamily="18" charset="0"/>
              <a:cs typeface="Times New Roman" pitchFamily="18" charset="0"/>
            </a:endParaRPr>
          </a:p>
          <a:p>
            <a:pPr lvl="1">
              <a:buFontTx/>
              <a:buChar char="•"/>
            </a:pPr>
            <a:r>
              <a:rPr lang="en-US" sz="1800">
                <a:latin typeface="Times New Roman" pitchFamily="18" charset="0"/>
                <a:cs typeface="Times New Roman" pitchFamily="18" charset="0"/>
              </a:rPr>
              <a:t>All requirements coordinated</a:t>
            </a:r>
          </a:p>
          <a:p>
            <a:pPr lvl="1">
              <a:buFontTx/>
              <a:buChar char="•"/>
            </a:pPr>
            <a:endParaRPr lang="en-US" sz="1800">
              <a:latin typeface="Times New Roman" pitchFamily="18" charset="0"/>
              <a:cs typeface="Times New Roman" pitchFamily="18" charset="0"/>
            </a:endParaRPr>
          </a:p>
          <a:p>
            <a:pPr lvl="1">
              <a:buFontTx/>
              <a:buChar char="•"/>
            </a:pPr>
            <a:r>
              <a:rPr lang="en-US" sz="1800">
                <a:latin typeface="Times New Roman" pitchFamily="18" charset="0"/>
                <a:cs typeface="Times New Roman" pitchFamily="18" charset="0"/>
              </a:rPr>
              <a:t>All TAEs are satisfied </a:t>
            </a:r>
          </a:p>
          <a:p>
            <a:pPr lvl="1">
              <a:buFontTx/>
              <a:buChar char="•"/>
            </a:pPr>
            <a:endParaRPr lang="en-US" sz="1800">
              <a:latin typeface="Times New Roman" pitchFamily="18" charset="0"/>
              <a:cs typeface="Times New Roman" pitchFamily="18" charset="0"/>
            </a:endParaRPr>
          </a:p>
          <a:p>
            <a:pPr lvl="1">
              <a:buFontTx/>
              <a:buChar char="•"/>
            </a:pPr>
            <a:r>
              <a:rPr lang="en-US" sz="1800">
                <a:latin typeface="Times New Roman" pitchFamily="18" charset="0"/>
                <a:cs typeface="Times New Roman" pitchFamily="18" charset="0"/>
              </a:rPr>
              <a:t>Update Mod references 				(if required)</a:t>
            </a:r>
          </a:p>
          <a:p>
            <a:pPr lvl="1">
              <a:buFontTx/>
              <a:buChar char="•"/>
            </a:pPr>
            <a:endParaRPr lang="en-US" sz="1800">
              <a:latin typeface="Times New Roman" pitchFamily="18" charset="0"/>
              <a:cs typeface="Times New Roman" pitchFamily="18" charset="0"/>
            </a:endParaRPr>
          </a:p>
          <a:p>
            <a:pPr lvl="1">
              <a:buFontTx/>
              <a:buChar char="•"/>
            </a:pPr>
            <a:r>
              <a:rPr lang="en-US" sz="1800">
                <a:latin typeface="Times New Roman" pitchFamily="18" charset="0"/>
                <a:cs typeface="Times New Roman" pitchFamily="18" charset="0"/>
              </a:rPr>
              <a:t>Final check on design review</a:t>
            </a:r>
          </a:p>
          <a:p>
            <a:pPr lvl="1">
              <a:buFontTx/>
              <a:buChar char="•"/>
            </a:pPr>
            <a:endParaRPr lang="en-US" sz="1800">
              <a:latin typeface="Times New Roman" pitchFamily="18" charset="0"/>
              <a:cs typeface="Times New Roman" pitchFamily="18" charset="0"/>
            </a:endParaRPr>
          </a:p>
          <a:p>
            <a:pPr lvl="1">
              <a:buFontTx/>
              <a:buChar char="•"/>
            </a:pPr>
            <a:r>
              <a:rPr lang="en-US" sz="1800">
                <a:latin typeface="Times New Roman" pitchFamily="18" charset="0"/>
                <a:cs typeface="Times New Roman" pitchFamily="18" charset="0"/>
              </a:rPr>
              <a:t>Final Signature on Certificate</a:t>
            </a:r>
          </a:p>
        </p:txBody>
      </p:sp>
      <p:sp>
        <p:nvSpPr>
          <p:cNvPr id="32774" name="Text Box 11"/>
          <p:cNvSpPr txBox="1">
            <a:spLocks noChangeArrowheads="1"/>
          </p:cNvSpPr>
          <p:nvPr/>
        </p:nvSpPr>
        <p:spPr bwMode="auto">
          <a:xfrm>
            <a:off x="327025" y="2197100"/>
            <a:ext cx="2917825" cy="376238"/>
          </a:xfrm>
          <a:prstGeom prst="rect">
            <a:avLst/>
          </a:prstGeom>
          <a:solidFill>
            <a:schemeClr val="bg1"/>
          </a:solidFill>
          <a:ln w="9525">
            <a:solidFill>
              <a:schemeClr val="tx1"/>
            </a:solidFill>
            <a:miter lim="800000"/>
            <a:headEnd/>
            <a:tailEnd/>
          </a:ln>
        </p:spPr>
        <p:txBody>
          <a:bodyPr wrap="none">
            <a:spAutoFit/>
          </a:bodyPr>
          <a:lstStyle/>
          <a:p>
            <a:r>
              <a:rPr lang="en-US" sz="1800" b="1">
                <a:latin typeface="Times New Roman" pitchFamily="18" charset="0"/>
                <a:cs typeface="Times New Roman" pitchFamily="18" charset="0"/>
              </a:rPr>
              <a:t>Configuration Management</a:t>
            </a:r>
          </a:p>
        </p:txBody>
      </p:sp>
      <p:sp>
        <p:nvSpPr>
          <p:cNvPr id="32775" name="Text Box 15"/>
          <p:cNvSpPr txBox="1">
            <a:spLocks noChangeArrowheads="1"/>
          </p:cNvSpPr>
          <p:nvPr/>
        </p:nvSpPr>
        <p:spPr bwMode="auto">
          <a:xfrm>
            <a:off x="5240338" y="2197100"/>
            <a:ext cx="2917825" cy="376238"/>
          </a:xfrm>
          <a:prstGeom prst="rect">
            <a:avLst/>
          </a:prstGeom>
          <a:solidFill>
            <a:schemeClr val="bg1"/>
          </a:solidFill>
          <a:ln w="9525">
            <a:solidFill>
              <a:schemeClr val="tx1"/>
            </a:solidFill>
            <a:miter lim="800000"/>
            <a:headEnd/>
            <a:tailEnd/>
          </a:ln>
        </p:spPr>
        <p:txBody>
          <a:bodyPr wrap="none">
            <a:spAutoFit/>
          </a:bodyPr>
          <a:lstStyle/>
          <a:p>
            <a:r>
              <a:rPr lang="en-US" sz="1800" b="1">
                <a:latin typeface="Times New Roman" pitchFamily="18" charset="0"/>
                <a:cs typeface="Times New Roman" pitchFamily="18" charset="0"/>
              </a:rPr>
              <a:t>Airworthiness Management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V-22.wmv">
            <a:hlinkClick r:id="" action="ppaction://media"/>
          </p:cNvPr>
          <p:cNvPicPr>
            <a:picLocks noGrp="1" noRot="1" noChangeAspect="1" noChangeArrowheads="1"/>
          </p:cNvPicPr>
          <p:nvPr>
            <p:ph/>
            <a:videoFile r:link="rId1"/>
          </p:nvPr>
        </p:nvPicPr>
        <p:blipFill>
          <a:blip r:embed="rId3"/>
          <a:srcRect/>
          <a:stretch>
            <a:fillRect/>
          </a:stretch>
        </p:blipFill>
        <p:spPr>
          <a:xfrm>
            <a:off x="876300" y="815975"/>
            <a:ext cx="7477125" cy="5373688"/>
          </a:xfrm>
        </p:spPr>
      </p:pic>
      <p:sp>
        <p:nvSpPr>
          <p:cNvPr id="15362" name="Text Box 6"/>
          <p:cNvSpPr txBox="1">
            <a:spLocks noChangeArrowheads="1"/>
          </p:cNvSpPr>
          <p:nvPr/>
        </p:nvSpPr>
        <p:spPr bwMode="auto">
          <a:xfrm>
            <a:off x="1652588" y="123825"/>
            <a:ext cx="5588000" cy="457200"/>
          </a:xfrm>
          <a:prstGeom prst="rect">
            <a:avLst/>
          </a:prstGeom>
          <a:noFill/>
          <a:ln w="9525">
            <a:noFill/>
            <a:miter lim="800000"/>
            <a:headEnd/>
            <a:tailEnd/>
          </a:ln>
        </p:spPr>
        <p:txBody>
          <a:bodyPr wrap="none">
            <a:spAutoFit/>
          </a:bodyPr>
          <a:lstStyle/>
          <a:p>
            <a:pPr defTabSz="914400"/>
            <a:r>
              <a:rPr lang="en-US" sz="2400">
                <a:latin typeface="Times New Roman" pitchFamily="18" charset="0"/>
                <a:cs typeface="Times New Roman" pitchFamily="18" charset="0"/>
              </a:rPr>
              <a:t>An Incompatible CM and A/W Relationship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027" fill="hold"/>
                                        <p:tgtEl>
                                          <p:spTgt spid="4608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6084"/>
                </p:tgtEl>
              </p:cMediaNode>
            </p:video>
            <p:seq concurrent="1" nextAc="seek">
              <p:cTn id="8" restart="whenNotActive" fill="hold" evtFilter="cancelBubble" nodeType="interactiveSeq">
                <p:stCondLst>
                  <p:cond evt="onClick" delay="0">
                    <p:tgtEl>
                      <p:spTgt spid="4608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6084"/>
                                        </p:tgtEl>
                                      </p:cBhvr>
                                    </p:cmd>
                                  </p:childTnLst>
                                </p:cTn>
                              </p:par>
                            </p:childTnLst>
                          </p:cTn>
                        </p:par>
                      </p:childTnLst>
                    </p:cTn>
                  </p:par>
                </p:childTnLst>
              </p:cTn>
              <p:nextCondLst>
                <p:cond evt="onClick" delay="0">
                  <p:tgtEl>
                    <p:spTgt spid="46084"/>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0" descr="j0435233[1]"/>
          <p:cNvPicPr>
            <a:picLocks noChangeAspect="1" noChangeArrowheads="1"/>
          </p:cNvPicPr>
          <p:nvPr/>
        </p:nvPicPr>
        <p:blipFill>
          <a:blip r:embed="rId2"/>
          <a:srcRect/>
          <a:stretch>
            <a:fillRect/>
          </a:stretch>
        </p:blipFill>
        <p:spPr bwMode="auto">
          <a:xfrm>
            <a:off x="577850" y="1270000"/>
            <a:ext cx="7607300" cy="3108325"/>
          </a:xfrm>
          <a:prstGeom prst="rect">
            <a:avLst/>
          </a:prstGeom>
          <a:noFill/>
          <a:ln w="9525">
            <a:noFill/>
            <a:miter lim="800000"/>
            <a:headEnd/>
            <a:tailEnd/>
          </a:ln>
        </p:spPr>
      </p:pic>
      <p:sp>
        <p:nvSpPr>
          <p:cNvPr id="33794" name="Text Box 10" descr="Sand"/>
          <p:cNvSpPr txBox="1">
            <a:spLocks noChangeArrowheads="1"/>
          </p:cNvSpPr>
          <p:nvPr/>
        </p:nvSpPr>
        <p:spPr bwMode="auto">
          <a:xfrm>
            <a:off x="896938" y="44450"/>
            <a:ext cx="7288212" cy="954088"/>
          </a:xfrm>
          <a:prstGeom prst="rect">
            <a:avLst/>
          </a:prstGeom>
          <a:blipFill dpi="0" rotWithShape="1">
            <a:blip r:embed="rId3"/>
            <a:srcRect/>
            <a:tile tx="0" ty="0" sx="100000" sy="100000" flip="none" algn="tl"/>
          </a:blipFill>
          <a:ln w="9525">
            <a:solidFill>
              <a:schemeClr val="tx1"/>
            </a:solidFill>
            <a:miter lim="800000"/>
            <a:headEnd/>
            <a:tailEnd/>
          </a:ln>
        </p:spPr>
        <p:txBody>
          <a:bodyPr>
            <a:spAutoFit/>
          </a:bodyPr>
          <a:lstStyle/>
          <a:p>
            <a:pPr algn="ctr" defTabSz="914400"/>
            <a:r>
              <a:rPr lang="en-US" sz="3200">
                <a:latin typeface="Times New Roman" pitchFamily="18" charset="0"/>
                <a:cs typeface="Times New Roman" pitchFamily="18" charset="0"/>
              </a:rPr>
              <a:t>Report &amp; Record</a:t>
            </a:r>
          </a:p>
          <a:p>
            <a:pPr algn="ctr" defTabSz="914400"/>
            <a:r>
              <a:rPr lang="en-US" sz="2400" i="1">
                <a:latin typeface="Times New Roman" pitchFamily="18" charset="0"/>
                <a:cs typeface="Times New Roman" pitchFamily="18" charset="0"/>
              </a:rPr>
              <a:t>Logs and Records updated; Requirements met</a:t>
            </a:r>
          </a:p>
        </p:txBody>
      </p:sp>
      <p:sp>
        <p:nvSpPr>
          <p:cNvPr id="33795" name="Text Box 10"/>
          <p:cNvSpPr txBox="1">
            <a:spLocks noChangeArrowheads="1"/>
          </p:cNvSpPr>
          <p:nvPr/>
        </p:nvSpPr>
        <p:spPr bwMode="auto">
          <a:xfrm>
            <a:off x="192088" y="2824163"/>
            <a:ext cx="3981450" cy="2573337"/>
          </a:xfrm>
          <a:prstGeom prst="rect">
            <a:avLst/>
          </a:prstGeom>
          <a:solidFill>
            <a:schemeClr val="bg1"/>
          </a:solidFill>
          <a:ln w="9525">
            <a:solidFill>
              <a:schemeClr val="tx1"/>
            </a:solidFill>
            <a:miter lim="800000"/>
            <a:headEnd/>
            <a:tailEnd/>
          </a:ln>
        </p:spPr>
        <p:txBody>
          <a:bodyPr>
            <a:spAutoFit/>
          </a:bodyPr>
          <a:lstStyle/>
          <a:p>
            <a:r>
              <a:rPr lang="en-US" sz="1800" b="1" u="sng">
                <a:latin typeface="Times New Roman" pitchFamily="18" charset="0"/>
                <a:cs typeface="Times New Roman" pitchFamily="18" charset="0"/>
              </a:rPr>
              <a:t>Test Squadron Maintenance</a:t>
            </a:r>
          </a:p>
          <a:p>
            <a:endParaRPr lang="en-US" sz="1800" u="sng">
              <a:latin typeface="Times New Roman" pitchFamily="18" charset="0"/>
              <a:cs typeface="Times New Roman" pitchFamily="18" charset="0"/>
            </a:endParaRPr>
          </a:p>
          <a:p>
            <a:pPr>
              <a:buFontTx/>
              <a:buChar char="•"/>
            </a:pPr>
            <a:r>
              <a:rPr lang="en-US" sz="1800">
                <a:latin typeface="Times New Roman" pitchFamily="18" charset="0"/>
                <a:cs typeface="Times New Roman" pitchFamily="18" charset="0"/>
              </a:rPr>
              <a:t>Accepts Aircraft back in workflow</a:t>
            </a:r>
          </a:p>
          <a:p>
            <a:pPr>
              <a:buFontTx/>
              <a:buChar char="•"/>
            </a:pPr>
            <a:endParaRPr lang="en-US" sz="1800">
              <a:latin typeface="Times New Roman" pitchFamily="18" charset="0"/>
              <a:cs typeface="Times New Roman" pitchFamily="18" charset="0"/>
            </a:endParaRPr>
          </a:p>
          <a:p>
            <a:pPr>
              <a:buFontTx/>
              <a:buChar char="•"/>
            </a:pPr>
            <a:r>
              <a:rPr lang="en-US" sz="1800">
                <a:latin typeface="Times New Roman" pitchFamily="18" charset="0"/>
                <a:cs typeface="Times New Roman" pitchFamily="18" charset="0"/>
              </a:rPr>
              <a:t>Updates Aircraft Discrepancy Book with new A/W Certificate</a:t>
            </a:r>
          </a:p>
          <a:p>
            <a:pPr>
              <a:buFontTx/>
              <a:buChar char="•"/>
            </a:pPr>
            <a:endParaRPr lang="en-US" sz="1800">
              <a:latin typeface="Times New Roman" pitchFamily="18" charset="0"/>
              <a:cs typeface="Times New Roman" pitchFamily="18" charset="0"/>
            </a:endParaRPr>
          </a:p>
          <a:p>
            <a:pPr>
              <a:buFontTx/>
              <a:buChar char="•"/>
            </a:pPr>
            <a:r>
              <a:rPr lang="en-US" sz="1800">
                <a:latin typeface="Times New Roman" pitchFamily="18" charset="0"/>
                <a:cs typeface="Times New Roman" pitchFamily="18" charset="0"/>
              </a:rPr>
              <a:t>Releases Aircraft for flight</a:t>
            </a:r>
          </a:p>
          <a:p>
            <a:pPr>
              <a:buFontTx/>
              <a:buChar char="•"/>
            </a:pPr>
            <a:endParaRPr lang="en-US" sz="1800">
              <a:latin typeface="Times New Roman" pitchFamily="18" charset="0"/>
              <a:cs typeface="Times New Roman" pitchFamily="18" charset="0"/>
            </a:endParaRPr>
          </a:p>
        </p:txBody>
      </p:sp>
      <p:sp>
        <p:nvSpPr>
          <p:cNvPr id="33796" name="Text Box 12"/>
          <p:cNvSpPr txBox="1">
            <a:spLocks noChangeArrowheads="1"/>
          </p:cNvSpPr>
          <p:nvPr/>
        </p:nvSpPr>
        <p:spPr bwMode="auto">
          <a:xfrm>
            <a:off x="4598988" y="2824163"/>
            <a:ext cx="3981450" cy="2298700"/>
          </a:xfrm>
          <a:prstGeom prst="rect">
            <a:avLst/>
          </a:prstGeom>
          <a:solidFill>
            <a:schemeClr val="bg1"/>
          </a:solidFill>
          <a:ln w="9525">
            <a:solidFill>
              <a:schemeClr val="tx1"/>
            </a:solidFill>
            <a:miter lim="800000"/>
            <a:headEnd/>
            <a:tailEnd/>
          </a:ln>
        </p:spPr>
        <p:txBody>
          <a:bodyPr>
            <a:spAutoFit/>
          </a:bodyPr>
          <a:lstStyle/>
          <a:p>
            <a:r>
              <a:rPr lang="en-US" sz="1800" b="1" u="sng">
                <a:latin typeface="Times New Roman" pitchFamily="18" charset="0"/>
                <a:cs typeface="Times New Roman" pitchFamily="18" charset="0"/>
              </a:rPr>
              <a:t>Flight Clearance Release Authority</a:t>
            </a:r>
          </a:p>
          <a:p>
            <a:endParaRPr lang="en-US" sz="1800" b="1" u="sng">
              <a:latin typeface="Times New Roman" pitchFamily="18" charset="0"/>
              <a:cs typeface="Times New Roman" pitchFamily="18" charset="0"/>
            </a:endParaRPr>
          </a:p>
          <a:p>
            <a:pPr>
              <a:buFontTx/>
              <a:buChar char="•"/>
            </a:pPr>
            <a:r>
              <a:rPr lang="en-US" sz="1800">
                <a:latin typeface="Times New Roman" pitchFamily="18" charset="0"/>
                <a:cs typeface="Times New Roman" pitchFamily="18" charset="0"/>
              </a:rPr>
              <a:t>Officially issues A/W Certificate</a:t>
            </a:r>
          </a:p>
          <a:p>
            <a:pPr>
              <a:buFontTx/>
              <a:buChar char="•"/>
            </a:pPr>
            <a:endParaRPr lang="en-US" sz="1800">
              <a:latin typeface="Times New Roman" pitchFamily="18" charset="0"/>
              <a:cs typeface="Times New Roman" pitchFamily="18" charset="0"/>
            </a:endParaRPr>
          </a:p>
          <a:p>
            <a:pPr>
              <a:buFontTx/>
              <a:buChar char="•"/>
            </a:pPr>
            <a:r>
              <a:rPr lang="en-US" sz="1800">
                <a:latin typeface="Times New Roman" pitchFamily="18" charset="0"/>
                <a:cs typeface="Times New Roman" pitchFamily="18" charset="0"/>
              </a:rPr>
              <a:t>Updates database with new A/W Certificate and related information</a:t>
            </a:r>
          </a:p>
          <a:p>
            <a:pPr>
              <a:buFontTx/>
              <a:buChar char="•"/>
            </a:pPr>
            <a:endParaRPr lang="en-US" sz="1800">
              <a:latin typeface="Times New Roman" pitchFamily="18" charset="0"/>
              <a:cs typeface="Times New Roman" pitchFamily="18" charset="0"/>
            </a:endParaRPr>
          </a:p>
          <a:p>
            <a:pPr>
              <a:buFontTx/>
              <a:buChar char="•"/>
            </a:pPr>
            <a:r>
              <a:rPr lang="en-US" sz="1800">
                <a:latin typeface="Times New Roman" pitchFamily="18" charset="0"/>
                <a:cs typeface="Times New Roman" pitchFamily="18" charset="0"/>
              </a:rPr>
              <a:t>Records Aircraft change safe for flight</a:t>
            </a:r>
          </a:p>
        </p:txBody>
      </p:sp>
      <p:pic>
        <p:nvPicPr>
          <p:cNvPr id="33797" name="Picture 4" descr="tn00001_[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493429">
            <a:off x="2284413" y="5121275"/>
            <a:ext cx="2314575" cy="1204913"/>
          </a:xfrm>
          <a:prstGeom prst="rect">
            <a:avLst/>
          </a:prstGeom>
          <a:noFill/>
          <a:ln w="9525">
            <a:noFill/>
            <a:miter lim="800000"/>
            <a:headEnd/>
            <a:tailEnd/>
          </a:ln>
        </p:spPr>
      </p:pic>
      <p:sp>
        <p:nvSpPr>
          <p:cNvPr id="33798" name="Text Box 15"/>
          <p:cNvSpPr txBox="1">
            <a:spLocks noChangeArrowheads="1"/>
          </p:cNvSpPr>
          <p:nvPr/>
        </p:nvSpPr>
        <p:spPr bwMode="auto">
          <a:xfrm>
            <a:off x="5091113" y="2268538"/>
            <a:ext cx="2917825" cy="376237"/>
          </a:xfrm>
          <a:prstGeom prst="rect">
            <a:avLst/>
          </a:prstGeom>
          <a:solidFill>
            <a:schemeClr val="bg1"/>
          </a:solidFill>
          <a:ln w="9525">
            <a:solidFill>
              <a:schemeClr val="tx1"/>
            </a:solidFill>
            <a:miter lim="800000"/>
            <a:headEnd/>
            <a:tailEnd/>
          </a:ln>
        </p:spPr>
        <p:txBody>
          <a:bodyPr wrap="none">
            <a:spAutoFit/>
          </a:bodyPr>
          <a:lstStyle/>
          <a:p>
            <a:r>
              <a:rPr lang="en-US" sz="1800" b="1">
                <a:latin typeface="Times New Roman" pitchFamily="18" charset="0"/>
                <a:cs typeface="Times New Roman" pitchFamily="18" charset="0"/>
              </a:rPr>
              <a:t>Airworthiness Management</a:t>
            </a:r>
          </a:p>
        </p:txBody>
      </p:sp>
      <p:sp>
        <p:nvSpPr>
          <p:cNvPr id="33799" name="Text Box 11"/>
          <p:cNvSpPr txBox="1">
            <a:spLocks noChangeArrowheads="1"/>
          </p:cNvSpPr>
          <p:nvPr/>
        </p:nvSpPr>
        <p:spPr bwMode="auto">
          <a:xfrm>
            <a:off x="577850" y="2268538"/>
            <a:ext cx="2917825" cy="376237"/>
          </a:xfrm>
          <a:prstGeom prst="rect">
            <a:avLst/>
          </a:prstGeom>
          <a:solidFill>
            <a:schemeClr val="bg1"/>
          </a:solidFill>
          <a:ln w="9525">
            <a:solidFill>
              <a:schemeClr val="tx1"/>
            </a:solidFill>
            <a:miter lim="800000"/>
            <a:headEnd/>
            <a:tailEnd/>
          </a:ln>
        </p:spPr>
        <p:txBody>
          <a:bodyPr wrap="none">
            <a:spAutoFit/>
          </a:bodyPr>
          <a:lstStyle/>
          <a:p>
            <a:r>
              <a:rPr lang="en-US" sz="1800" b="1">
                <a:latin typeface="Times New Roman" pitchFamily="18" charset="0"/>
                <a:cs typeface="Times New Roman" pitchFamily="18" charset="0"/>
              </a:rPr>
              <a:t>Configuration Management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4"/>
          <p:cNvSpPr txBox="1">
            <a:spLocks noChangeArrowheads="1"/>
          </p:cNvSpPr>
          <p:nvPr/>
        </p:nvSpPr>
        <p:spPr bwMode="auto">
          <a:xfrm>
            <a:off x="327025" y="2368550"/>
            <a:ext cx="1295400" cy="3952875"/>
          </a:xfrm>
          <a:prstGeom prst="rect">
            <a:avLst/>
          </a:prstGeom>
          <a:solidFill>
            <a:srgbClr val="6699FF"/>
          </a:solidFill>
          <a:ln w="9525">
            <a:solidFill>
              <a:schemeClr val="tx1"/>
            </a:solidFill>
            <a:miter lim="800000"/>
            <a:headEnd/>
            <a:tailEnd/>
          </a:ln>
        </p:spPr>
        <p:txBody>
          <a:bodyPr>
            <a:spAutoFit/>
          </a:bodyPr>
          <a:lstStyle/>
          <a:p>
            <a:pPr>
              <a:spcBef>
                <a:spcPct val="50000"/>
              </a:spcBef>
            </a:pPr>
            <a:endParaRPr lang="en-US" sz="1800">
              <a:cs typeface="Arial" charset="0"/>
            </a:endParaRPr>
          </a:p>
          <a:p>
            <a:pPr>
              <a:spcBef>
                <a:spcPct val="50000"/>
              </a:spcBef>
            </a:pPr>
            <a:r>
              <a:rPr lang="en-US" sz="1800">
                <a:cs typeface="Arial" charset="0"/>
              </a:rPr>
              <a:t>NAVPASS</a:t>
            </a:r>
          </a:p>
          <a:p>
            <a:pPr>
              <a:spcBef>
                <a:spcPct val="50000"/>
              </a:spcBef>
            </a:pPr>
            <a:endParaRPr lang="en-US" sz="1800">
              <a:cs typeface="Arial" charset="0"/>
            </a:endParaRPr>
          </a:p>
          <a:p>
            <a:pPr>
              <a:spcBef>
                <a:spcPct val="50000"/>
              </a:spcBef>
            </a:pPr>
            <a:endParaRPr lang="en-US" sz="1800">
              <a:cs typeface="Arial" charset="0"/>
            </a:endParaRPr>
          </a:p>
          <a:p>
            <a:pPr>
              <a:spcBef>
                <a:spcPct val="50000"/>
              </a:spcBef>
            </a:pPr>
            <a:endParaRPr lang="en-US" sz="1800">
              <a:cs typeface="Arial" charset="0"/>
            </a:endParaRPr>
          </a:p>
          <a:p>
            <a:pPr>
              <a:spcBef>
                <a:spcPct val="50000"/>
              </a:spcBef>
            </a:pPr>
            <a:endParaRPr lang="en-US" sz="1800">
              <a:cs typeface="Arial" charset="0"/>
            </a:endParaRPr>
          </a:p>
          <a:p>
            <a:pPr>
              <a:spcBef>
                <a:spcPct val="50000"/>
              </a:spcBef>
            </a:pPr>
            <a:endParaRPr lang="en-US" sz="1800">
              <a:cs typeface="Arial" charset="0"/>
            </a:endParaRPr>
          </a:p>
          <a:p>
            <a:pPr>
              <a:spcBef>
                <a:spcPct val="50000"/>
              </a:spcBef>
            </a:pPr>
            <a:endParaRPr lang="en-US" sz="1800">
              <a:cs typeface="Arial" charset="0"/>
            </a:endParaRPr>
          </a:p>
          <a:p>
            <a:pPr>
              <a:spcBef>
                <a:spcPct val="50000"/>
              </a:spcBef>
            </a:pPr>
            <a:endParaRPr lang="en-US" sz="1800">
              <a:cs typeface="Arial" charset="0"/>
            </a:endParaRPr>
          </a:p>
          <a:p>
            <a:pPr>
              <a:spcBef>
                <a:spcPct val="50000"/>
              </a:spcBef>
            </a:pPr>
            <a:endParaRPr lang="en-US" sz="1200">
              <a:cs typeface="Arial" charset="0"/>
            </a:endParaRPr>
          </a:p>
        </p:txBody>
      </p:sp>
      <p:sp>
        <p:nvSpPr>
          <p:cNvPr id="34818" name="Text Box 5"/>
          <p:cNvSpPr txBox="1">
            <a:spLocks noChangeArrowheads="1"/>
          </p:cNvSpPr>
          <p:nvPr/>
        </p:nvSpPr>
        <p:spPr bwMode="auto">
          <a:xfrm>
            <a:off x="322263" y="1465263"/>
            <a:ext cx="1436687" cy="649287"/>
          </a:xfrm>
          <a:prstGeom prst="rect">
            <a:avLst/>
          </a:prstGeom>
          <a:solidFill>
            <a:srgbClr val="FFCC00"/>
          </a:solidFill>
          <a:ln w="9525">
            <a:solidFill>
              <a:schemeClr val="tx1"/>
            </a:solidFill>
            <a:miter lim="800000"/>
            <a:headEnd/>
            <a:tailEnd/>
          </a:ln>
        </p:spPr>
        <p:txBody>
          <a:bodyPr>
            <a:spAutoFit/>
          </a:bodyPr>
          <a:lstStyle/>
          <a:p>
            <a:pPr algn="ctr"/>
            <a:r>
              <a:rPr lang="en-US" sz="1200">
                <a:latin typeface="Times New Roman" pitchFamily="18" charset="0"/>
                <a:cs typeface="Times New Roman" pitchFamily="18" charset="0"/>
              </a:rPr>
              <a:t>Mod Requests</a:t>
            </a:r>
          </a:p>
          <a:p>
            <a:pPr algn="ctr"/>
            <a:r>
              <a:rPr lang="en-US" sz="1200">
                <a:latin typeface="Times New Roman" pitchFamily="18" charset="0"/>
                <a:cs typeface="Times New Roman" pitchFamily="18" charset="0"/>
              </a:rPr>
              <a:t>Inducted  with</a:t>
            </a:r>
          </a:p>
          <a:p>
            <a:pPr algn="ctr"/>
            <a:r>
              <a:rPr lang="en-US" sz="1200">
                <a:latin typeface="Times New Roman" pitchFamily="18" charset="0"/>
                <a:cs typeface="Times New Roman" pitchFamily="18" charset="0"/>
              </a:rPr>
              <a:t>Web Page</a:t>
            </a:r>
          </a:p>
        </p:txBody>
      </p:sp>
      <p:sp>
        <p:nvSpPr>
          <p:cNvPr id="34819" name="Line 6"/>
          <p:cNvSpPr>
            <a:spLocks noChangeShapeType="1"/>
          </p:cNvSpPr>
          <p:nvPr/>
        </p:nvSpPr>
        <p:spPr bwMode="auto">
          <a:xfrm>
            <a:off x="966788" y="2114550"/>
            <a:ext cx="0" cy="254000"/>
          </a:xfrm>
          <a:prstGeom prst="line">
            <a:avLst/>
          </a:prstGeom>
          <a:noFill/>
          <a:ln w="19050">
            <a:solidFill>
              <a:schemeClr val="tx1"/>
            </a:solidFill>
            <a:round/>
            <a:headEnd/>
            <a:tailEnd type="triangle" w="med" len="med"/>
          </a:ln>
        </p:spPr>
        <p:txBody>
          <a:bodyPr/>
          <a:lstStyle/>
          <a:p>
            <a:endParaRPr lang="en-US"/>
          </a:p>
        </p:txBody>
      </p:sp>
      <p:sp>
        <p:nvSpPr>
          <p:cNvPr id="34820" name="Text Box 8"/>
          <p:cNvSpPr txBox="1">
            <a:spLocks noChangeArrowheads="1"/>
          </p:cNvSpPr>
          <p:nvPr/>
        </p:nvSpPr>
        <p:spPr bwMode="auto">
          <a:xfrm>
            <a:off x="2378075" y="3505200"/>
            <a:ext cx="1797050" cy="590550"/>
          </a:xfrm>
          <a:prstGeom prst="rect">
            <a:avLst/>
          </a:prstGeom>
          <a:noFill/>
          <a:ln w="9525">
            <a:solidFill>
              <a:schemeClr val="tx1"/>
            </a:solidFill>
            <a:miter lim="800000"/>
            <a:headEnd/>
            <a:tailEnd/>
          </a:ln>
        </p:spPr>
        <p:txBody>
          <a:bodyPr wrap="none">
            <a:spAutoFit/>
          </a:bodyPr>
          <a:lstStyle/>
          <a:p>
            <a:pPr algn="ctr"/>
            <a:r>
              <a:rPr lang="en-US">
                <a:latin typeface="Times New Roman" pitchFamily="18" charset="0"/>
                <a:cs typeface="Times New Roman" pitchFamily="18" charset="0"/>
              </a:rPr>
              <a:t>CM Officer</a:t>
            </a:r>
          </a:p>
          <a:p>
            <a:pPr algn="ctr"/>
            <a:r>
              <a:rPr lang="en-US">
                <a:latin typeface="Times New Roman" pitchFamily="18" charset="0"/>
                <a:cs typeface="Times New Roman" pitchFamily="18" charset="0"/>
              </a:rPr>
              <a:t>Inputs/builds folder</a:t>
            </a:r>
          </a:p>
        </p:txBody>
      </p:sp>
      <p:sp>
        <p:nvSpPr>
          <p:cNvPr id="34821" name="Line 10"/>
          <p:cNvSpPr>
            <a:spLocks noChangeShapeType="1"/>
          </p:cNvSpPr>
          <p:nvPr/>
        </p:nvSpPr>
        <p:spPr bwMode="auto">
          <a:xfrm flipH="1">
            <a:off x="1617663" y="2971800"/>
            <a:ext cx="192087" cy="0"/>
          </a:xfrm>
          <a:prstGeom prst="line">
            <a:avLst/>
          </a:prstGeom>
          <a:noFill/>
          <a:ln w="9525">
            <a:solidFill>
              <a:schemeClr val="tx1"/>
            </a:solidFill>
            <a:round/>
            <a:headEnd/>
            <a:tailEnd type="triangle" w="med" len="med"/>
          </a:ln>
        </p:spPr>
        <p:txBody>
          <a:bodyPr/>
          <a:lstStyle/>
          <a:p>
            <a:endParaRPr lang="en-US"/>
          </a:p>
        </p:txBody>
      </p:sp>
      <p:sp>
        <p:nvSpPr>
          <p:cNvPr id="34822" name="Text Box 12"/>
          <p:cNvSpPr txBox="1">
            <a:spLocks noChangeArrowheads="1"/>
          </p:cNvSpPr>
          <p:nvPr/>
        </p:nvSpPr>
        <p:spPr bwMode="auto">
          <a:xfrm>
            <a:off x="1787525" y="2743200"/>
            <a:ext cx="2438400" cy="590550"/>
          </a:xfrm>
          <a:prstGeom prst="rect">
            <a:avLst/>
          </a:prstGeom>
          <a:noFill/>
          <a:ln w="9525">
            <a:solidFill>
              <a:schemeClr val="tx1"/>
            </a:solidFill>
            <a:miter lim="800000"/>
            <a:headEnd/>
            <a:tailEnd/>
          </a:ln>
        </p:spPr>
        <p:txBody>
          <a:bodyPr>
            <a:spAutoFit/>
          </a:bodyPr>
          <a:lstStyle/>
          <a:p>
            <a:pPr algn="ctr"/>
            <a:r>
              <a:rPr lang="en-US">
                <a:latin typeface="Times New Roman" pitchFamily="18" charset="0"/>
                <a:cs typeface="Times New Roman" pitchFamily="18" charset="0"/>
              </a:rPr>
              <a:t>T/M/S Lead at Squadron</a:t>
            </a:r>
          </a:p>
          <a:p>
            <a:pPr algn="ctr"/>
            <a:r>
              <a:rPr lang="en-US">
                <a:latin typeface="Times New Roman" pitchFamily="18" charset="0"/>
                <a:cs typeface="Times New Roman" pitchFamily="18" charset="0"/>
              </a:rPr>
              <a:t>is first chop</a:t>
            </a:r>
          </a:p>
        </p:txBody>
      </p:sp>
      <p:sp>
        <p:nvSpPr>
          <p:cNvPr id="34823" name="Line 14"/>
          <p:cNvSpPr>
            <a:spLocks noChangeShapeType="1"/>
          </p:cNvSpPr>
          <p:nvPr/>
        </p:nvSpPr>
        <p:spPr bwMode="auto">
          <a:xfrm flipH="1" flipV="1">
            <a:off x="1622425" y="3867150"/>
            <a:ext cx="704850" cy="9525"/>
          </a:xfrm>
          <a:prstGeom prst="line">
            <a:avLst/>
          </a:prstGeom>
          <a:noFill/>
          <a:ln w="9525">
            <a:solidFill>
              <a:schemeClr val="tx1"/>
            </a:solidFill>
            <a:round/>
            <a:headEnd/>
            <a:tailEnd type="triangle" w="med" len="med"/>
          </a:ln>
        </p:spPr>
        <p:txBody>
          <a:bodyPr/>
          <a:lstStyle/>
          <a:p>
            <a:endParaRPr lang="en-US"/>
          </a:p>
        </p:txBody>
      </p:sp>
      <p:sp>
        <p:nvSpPr>
          <p:cNvPr id="34824" name="Text Box 16"/>
          <p:cNvSpPr txBox="1">
            <a:spLocks noChangeArrowheads="1"/>
          </p:cNvSpPr>
          <p:nvPr/>
        </p:nvSpPr>
        <p:spPr bwMode="auto">
          <a:xfrm>
            <a:off x="2249488" y="1543050"/>
            <a:ext cx="1420812" cy="590550"/>
          </a:xfrm>
          <a:prstGeom prst="rect">
            <a:avLst/>
          </a:prstGeom>
          <a:noFill/>
          <a:ln w="9525">
            <a:solidFill>
              <a:schemeClr val="tx1"/>
            </a:solidFill>
            <a:miter lim="800000"/>
            <a:headEnd/>
            <a:tailEnd/>
          </a:ln>
        </p:spPr>
        <p:txBody>
          <a:bodyPr wrap="none">
            <a:spAutoFit/>
          </a:bodyPr>
          <a:lstStyle/>
          <a:p>
            <a:pPr algn="ctr"/>
            <a:r>
              <a:rPr lang="en-US">
                <a:latin typeface="Times New Roman" pitchFamily="18" charset="0"/>
                <a:cs typeface="Times New Roman" pitchFamily="18" charset="0"/>
              </a:rPr>
              <a:t>Common input</a:t>
            </a:r>
          </a:p>
          <a:p>
            <a:pPr algn="ctr"/>
            <a:r>
              <a:rPr lang="en-US">
                <a:latin typeface="Times New Roman" pitchFamily="18" charset="0"/>
                <a:cs typeface="Times New Roman" pitchFamily="18" charset="0"/>
              </a:rPr>
              <a:t>Template</a:t>
            </a:r>
          </a:p>
        </p:txBody>
      </p:sp>
      <p:sp>
        <p:nvSpPr>
          <p:cNvPr id="34825" name="Line 18"/>
          <p:cNvSpPr>
            <a:spLocks noChangeShapeType="1"/>
          </p:cNvSpPr>
          <p:nvPr/>
        </p:nvSpPr>
        <p:spPr bwMode="auto">
          <a:xfrm flipH="1">
            <a:off x="1758950" y="1828800"/>
            <a:ext cx="444500" cy="0"/>
          </a:xfrm>
          <a:prstGeom prst="line">
            <a:avLst/>
          </a:prstGeom>
          <a:noFill/>
          <a:ln w="9525">
            <a:solidFill>
              <a:schemeClr val="tx1"/>
            </a:solidFill>
            <a:round/>
            <a:headEnd/>
            <a:tailEnd type="triangle" w="med" len="med"/>
          </a:ln>
        </p:spPr>
        <p:txBody>
          <a:bodyPr/>
          <a:lstStyle/>
          <a:p>
            <a:endParaRPr lang="en-US"/>
          </a:p>
        </p:txBody>
      </p:sp>
      <p:sp>
        <p:nvSpPr>
          <p:cNvPr id="34826" name="Text Box 20"/>
          <p:cNvSpPr txBox="1">
            <a:spLocks noChangeArrowheads="1"/>
          </p:cNvSpPr>
          <p:nvPr/>
        </p:nvSpPr>
        <p:spPr bwMode="auto">
          <a:xfrm>
            <a:off x="2800350" y="5181600"/>
            <a:ext cx="1382713" cy="590550"/>
          </a:xfrm>
          <a:prstGeom prst="rect">
            <a:avLst/>
          </a:prstGeom>
          <a:noFill/>
          <a:ln w="9525">
            <a:solidFill>
              <a:schemeClr val="tx1"/>
            </a:solidFill>
            <a:miter lim="800000"/>
            <a:headEnd/>
            <a:tailEnd/>
          </a:ln>
        </p:spPr>
        <p:txBody>
          <a:bodyPr wrap="none">
            <a:spAutoFit/>
          </a:bodyPr>
          <a:lstStyle/>
          <a:p>
            <a:pPr algn="ctr"/>
            <a:r>
              <a:rPr lang="en-US">
                <a:latin typeface="Times New Roman" pitchFamily="18" charset="0"/>
                <a:cs typeface="Times New Roman" pitchFamily="18" charset="0"/>
              </a:rPr>
              <a:t>Mod auth</a:t>
            </a:r>
          </a:p>
          <a:p>
            <a:pPr algn="ctr"/>
            <a:r>
              <a:rPr lang="en-US">
                <a:latin typeface="Times New Roman" pitchFamily="18" charset="0"/>
                <a:cs typeface="Times New Roman" pitchFamily="18" charset="0"/>
              </a:rPr>
              <a:t>Signs out final</a:t>
            </a:r>
          </a:p>
        </p:txBody>
      </p:sp>
      <p:sp>
        <p:nvSpPr>
          <p:cNvPr id="34827" name="Text Box 22"/>
          <p:cNvSpPr txBox="1">
            <a:spLocks noChangeArrowheads="1"/>
          </p:cNvSpPr>
          <p:nvPr/>
        </p:nvSpPr>
        <p:spPr bwMode="auto">
          <a:xfrm>
            <a:off x="2144713" y="4344988"/>
            <a:ext cx="1992312" cy="590550"/>
          </a:xfrm>
          <a:prstGeom prst="rect">
            <a:avLst/>
          </a:prstGeom>
          <a:noFill/>
          <a:ln w="9525">
            <a:solidFill>
              <a:schemeClr val="tx1"/>
            </a:solidFill>
            <a:miter lim="800000"/>
            <a:headEnd/>
            <a:tailEnd/>
          </a:ln>
        </p:spPr>
        <p:txBody>
          <a:bodyPr wrap="none">
            <a:spAutoFit/>
          </a:bodyPr>
          <a:lstStyle/>
          <a:p>
            <a:pPr algn="ctr"/>
            <a:r>
              <a:rPr lang="en-US">
                <a:latin typeface="Times New Roman" pitchFamily="18" charset="0"/>
                <a:cs typeface="Times New Roman" pitchFamily="18" charset="0"/>
              </a:rPr>
              <a:t>CM Officer</a:t>
            </a:r>
          </a:p>
          <a:p>
            <a:pPr algn="ctr"/>
            <a:r>
              <a:rPr lang="en-US">
                <a:latin typeface="Times New Roman" pitchFamily="18" charset="0"/>
                <a:cs typeface="Times New Roman" pitchFamily="18" charset="0"/>
              </a:rPr>
              <a:t>Picks Inspector SMEs</a:t>
            </a:r>
          </a:p>
        </p:txBody>
      </p:sp>
      <p:sp>
        <p:nvSpPr>
          <p:cNvPr id="34828" name="Line 23"/>
          <p:cNvSpPr>
            <a:spLocks noChangeShapeType="1"/>
          </p:cNvSpPr>
          <p:nvPr/>
        </p:nvSpPr>
        <p:spPr bwMode="auto">
          <a:xfrm flipH="1">
            <a:off x="1622425" y="5414963"/>
            <a:ext cx="1135063" cy="0"/>
          </a:xfrm>
          <a:prstGeom prst="line">
            <a:avLst/>
          </a:prstGeom>
          <a:noFill/>
          <a:ln w="9525">
            <a:solidFill>
              <a:schemeClr val="tx1"/>
            </a:solidFill>
            <a:round/>
            <a:headEnd/>
            <a:tailEnd type="triangle" w="med" len="med"/>
          </a:ln>
        </p:spPr>
        <p:txBody>
          <a:bodyPr/>
          <a:lstStyle/>
          <a:p>
            <a:endParaRPr lang="en-US"/>
          </a:p>
        </p:txBody>
      </p:sp>
      <p:sp>
        <p:nvSpPr>
          <p:cNvPr id="34829" name="Line 24"/>
          <p:cNvSpPr>
            <a:spLocks noChangeShapeType="1"/>
          </p:cNvSpPr>
          <p:nvPr/>
        </p:nvSpPr>
        <p:spPr bwMode="auto">
          <a:xfrm flipH="1">
            <a:off x="1617663" y="4640263"/>
            <a:ext cx="447675" cy="0"/>
          </a:xfrm>
          <a:prstGeom prst="line">
            <a:avLst/>
          </a:prstGeom>
          <a:noFill/>
          <a:ln w="9525">
            <a:solidFill>
              <a:schemeClr val="tx1"/>
            </a:solidFill>
            <a:round/>
            <a:headEnd/>
            <a:tailEnd type="triangle" w="med" len="med"/>
          </a:ln>
        </p:spPr>
        <p:txBody>
          <a:bodyPr/>
          <a:lstStyle/>
          <a:p>
            <a:endParaRPr lang="en-US"/>
          </a:p>
        </p:txBody>
      </p:sp>
      <p:sp>
        <p:nvSpPr>
          <p:cNvPr id="34830" name="Line 27"/>
          <p:cNvSpPr>
            <a:spLocks noChangeShapeType="1"/>
          </p:cNvSpPr>
          <p:nvPr/>
        </p:nvSpPr>
        <p:spPr bwMode="auto">
          <a:xfrm>
            <a:off x="4343400" y="1066800"/>
            <a:ext cx="0" cy="4883150"/>
          </a:xfrm>
          <a:prstGeom prst="line">
            <a:avLst/>
          </a:prstGeom>
          <a:noFill/>
          <a:ln w="28575">
            <a:solidFill>
              <a:schemeClr val="accent2"/>
            </a:solidFill>
            <a:round/>
            <a:headEnd/>
            <a:tailEnd/>
          </a:ln>
        </p:spPr>
        <p:txBody>
          <a:bodyPr/>
          <a:lstStyle/>
          <a:p>
            <a:endParaRPr lang="en-US"/>
          </a:p>
        </p:txBody>
      </p:sp>
      <p:sp>
        <p:nvSpPr>
          <p:cNvPr id="34831" name="Line 29"/>
          <p:cNvSpPr>
            <a:spLocks noChangeShapeType="1"/>
          </p:cNvSpPr>
          <p:nvPr/>
        </p:nvSpPr>
        <p:spPr bwMode="auto">
          <a:xfrm>
            <a:off x="1622425" y="6305550"/>
            <a:ext cx="1841500" cy="0"/>
          </a:xfrm>
          <a:prstGeom prst="line">
            <a:avLst/>
          </a:prstGeom>
          <a:noFill/>
          <a:ln w="57150">
            <a:solidFill>
              <a:schemeClr val="tx1"/>
            </a:solidFill>
            <a:round/>
            <a:headEnd/>
            <a:tailEnd type="triangle" w="med" len="med"/>
          </a:ln>
        </p:spPr>
        <p:txBody>
          <a:bodyPr/>
          <a:lstStyle/>
          <a:p>
            <a:endParaRPr lang="en-US"/>
          </a:p>
        </p:txBody>
      </p:sp>
      <p:sp>
        <p:nvSpPr>
          <p:cNvPr id="34832" name="Text Box 31"/>
          <p:cNvSpPr txBox="1">
            <a:spLocks noChangeArrowheads="1"/>
          </p:cNvSpPr>
          <p:nvPr/>
        </p:nvSpPr>
        <p:spPr bwMode="auto">
          <a:xfrm>
            <a:off x="631825" y="1066800"/>
            <a:ext cx="2908300" cy="366713"/>
          </a:xfrm>
          <a:prstGeom prst="rect">
            <a:avLst/>
          </a:prstGeom>
          <a:noFill/>
          <a:ln w="9525">
            <a:noFill/>
            <a:miter lim="800000"/>
            <a:headEnd/>
            <a:tailEnd/>
          </a:ln>
        </p:spPr>
        <p:txBody>
          <a:bodyPr wrap="none">
            <a:spAutoFit/>
          </a:bodyPr>
          <a:lstStyle/>
          <a:p>
            <a:r>
              <a:rPr lang="en-US" sz="1800" b="1" u="sng">
                <a:latin typeface="Times New Roman" pitchFamily="18" charset="0"/>
                <a:cs typeface="Times New Roman" pitchFamily="18" charset="0"/>
              </a:rPr>
              <a:t>Configuration Management</a:t>
            </a:r>
          </a:p>
        </p:txBody>
      </p:sp>
      <p:sp>
        <p:nvSpPr>
          <p:cNvPr id="34833" name="Text Box 32"/>
          <p:cNvSpPr txBox="1">
            <a:spLocks noChangeArrowheads="1"/>
          </p:cNvSpPr>
          <p:nvPr/>
        </p:nvSpPr>
        <p:spPr bwMode="auto">
          <a:xfrm>
            <a:off x="3463925" y="5949950"/>
            <a:ext cx="1757363" cy="711200"/>
          </a:xfrm>
          <a:prstGeom prst="rect">
            <a:avLst/>
          </a:prstGeom>
          <a:noFill/>
          <a:ln w="9525">
            <a:solidFill>
              <a:schemeClr val="tx1"/>
            </a:solidFill>
            <a:miter lim="800000"/>
            <a:headEnd/>
            <a:tailEnd/>
          </a:ln>
        </p:spPr>
        <p:txBody>
          <a:bodyPr wrap="none">
            <a:spAutoFit/>
          </a:bodyPr>
          <a:lstStyle/>
          <a:p>
            <a:pPr algn="ctr"/>
            <a:r>
              <a:rPr lang="en-US" sz="2000">
                <a:latin typeface="Times New Roman" pitchFamily="18" charset="0"/>
                <a:cs typeface="Times New Roman" pitchFamily="18" charset="0"/>
              </a:rPr>
              <a:t>Access to same</a:t>
            </a:r>
          </a:p>
          <a:p>
            <a:pPr algn="ctr"/>
            <a:r>
              <a:rPr lang="en-US" sz="2000">
                <a:latin typeface="Times New Roman" pitchFamily="18" charset="0"/>
                <a:cs typeface="Times New Roman" pitchFamily="18" charset="0"/>
              </a:rPr>
              <a:t>Database</a:t>
            </a:r>
          </a:p>
        </p:txBody>
      </p:sp>
      <p:sp>
        <p:nvSpPr>
          <p:cNvPr id="34834" name="Text Box 33"/>
          <p:cNvSpPr txBox="1">
            <a:spLocks noChangeArrowheads="1"/>
          </p:cNvSpPr>
          <p:nvPr/>
        </p:nvSpPr>
        <p:spPr bwMode="auto">
          <a:xfrm>
            <a:off x="1327150" y="98425"/>
            <a:ext cx="6583363" cy="893763"/>
          </a:xfrm>
          <a:prstGeom prst="rect">
            <a:avLst/>
          </a:prstGeom>
          <a:noFill/>
          <a:ln w="9525">
            <a:solidFill>
              <a:schemeClr val="tx1"/>
            </a:solidFill>
            <a:miter lim="800000"/>
            <a:headEnd/>
            <a:tailEnd/>
          </a:ln>
        </p:spPr>
        <p:txBody>
          <a:bodyPr wrap="none">
            <a:spAutoFit/>
          </a:bodyPr>
          <a:lstStyle/>
          <a:p>
            <a:pPr algn="ctr"/>
            <a:r>
              <a:rPr lang="en-US" sz="3200">
                <a:latin typeface="Times New Roman" pitchFamily="18" charset="0"/>
                <a:cs typeface="Times New Roman" pitchFamily="18" charset="0"/>
              </a:rPr>
              <a:t>Future CM Software called NAVPASS</a:t>
            </a:r>
          </a:p>
          <a:p>
            <a:pPr algn="ctr"/>
            <a:r>
              <a:rPr lang="en-US" sz="2000">
                <a:latin typeface="Times New Roman" pitchFamily="18" charset="0"/>
                <a:cs typeface="Times New Roman" pitchFamily="18" charset="0"/>
              </a:rPr>
              <a:t>Naval Aviation Project Activity Support System</a:t>
            </a:r>
          </a:p>
        </p:txBody>
      </p:sp>
      <p:pic>
        <p:nvPicPr>
          <p:cNvPr id="34835" name="Picture 35" descr="j0431525[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2263" y="3876675"/>
            <a:ext cx="1143000" cy="1143000"/>
          </a:xfrm>
          <a:prstGeom prst="rect">
            <a:avLst/>
          </a:prstGeom>
          <a:noFill/>
          <a:ln w="9525">
            <a:noFill/>
            <a:miter lim="800000"/>
            <a:headEnd/>
            <a:tailEnd/>
          </a:ln>
        </p:spPr>
      </p:pic>
      <p:pic>
        <p:nvPicPr>
          <p:cNvPr id="34836" name="Picture 2" descr="logon_b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65963" y="2343150"/>
            <a:ext cx="1196975" cy="3978275"/>
          </a:xfrm>
          <a:prstGeom prst="rect">
            <a:avLst/>
          </a:prstGeom>
          <a:noFill/>
          <a:ln w="9525">
            <a:noFill/>
            <a:miter lim="800000"/>
            <a:headEnd/>
            <a:tailEnd/>
          </a:ln>
        </p:spPr>
      </p:pic>
      <p:sp>
        <p:nvSpPr>
          <p:cNvPr id="34837" name="Text Box 3"/>
          <p:cNvSpPr txBox="1">
            <a:spLocks noChangeArrowheads="1"/>
          </p:cNvSpPr>
          <p:nvPr/>
        </p:nvSpPr>
        <p:spPr bwMode="auto">
          <a:xfrm>
            <a:off x="7077075" y="1465263"/>
            <a:ext cx="1114425" cy="649287"/>
          </a:xfrm>
          <a:prstGeom prst="rect">
            <a:avLst/>
          </a:prstGeom>
          <a:solidFill>
            <a:srgbClr val="FFCC00"/>
          </a:solidFill>
          <a:ln w="9525">
            <a:solidFill>
              <a:schemeClr val="tx1"/>
            </a:solidFill>
            <a:miter lim="800000"/>
            <a:headEnd/>
            <a:tailEnd/>
          </a:ln>
        </p:spPr>
        <p:txBody>
          <a:bodyPr wrap="none">
            <a:spAutoFit/>
          </a:bodyPr>
          <a:lstStyle/>
          <a:p>
            <a:pPr algn="ctr"/>
            <a:r>
              <a:rPr lang="en-US" sz="1200">
                <a:latin typeface="Times New Roman" pitchFamily="18" charset="0"/>
                <a:cs typeface="Times New Roman" pitchFamily="18" charset="0"/>
              </a:rPr>
              <a:t>IFC Requests</a:t>
            </a:r>
          </a:p>
          <a:p>
            <a:pPr algn="ctr"/>
            <a:r>
              <a:rPr lang="en-US" sz="1200">
                <a:latin typeface="Times New Roman" pitchFamily="18" charset="0"/>
                <a:cs typeface="Times New Roman" pitchFamily="18" charset="0"/>
              </a:rPr>
              <a:t>Inducted  with </a:t>
            </a:r>
          </a:p>
          <a:p>
            <a:pPr algn="ctr"/>
            <a:r>
              <a:rPr lang="en-US" sz="1200">
                <a:latin typeface="Times New Roman" pitchFamily="18" charset="0"/>
                <a:cs typeface="Times New Roman" pitchFamily="18" charset="0"/>
              </a:rPr>
              <a:t>Web Page</a:t>
            </a:r>
          </a:p>
        </p:txBody>
      </p:sp>
      <p:sp>
        <p:nvSpPr>
          <p:cNvPr id="34838" name="Text Box 7"/>
          <p:cNvSpPr txBox="1">
            <a:spLocks noChangeArrowheads="1"/>
          </p:cNvSpPr>
          <p:nvPr/>
        </p:nvSpPr>
        <p:spPr bwMode="auto">
          <a:xfrm>
            <a:off x="4525963" y="3505200"/>
            <a:ext cx="1797050" cy="590550"/>
          </a:xfrm>
          <a:prstGeom prst="rect">
            <a:avLst/>
          </a:prstGeom>
          <a:noFill/>
          <a:ln w="9525">
            <a:solidFill>
              <a:schemeClr val="tx1"/>
            </a:solidFill>
            <a:miter lim="800000"/>
            <a:headEnd/>
            <a:tailEnd/>
          </a:ln>
        </p:spPr>
        <p:txBody>
          <a:bodyPr wrap="none">
            <a:spAutoFit/>
          </a:bodyPr>
          <a:lstStyle/>
          <a:p>
            <a:pPr algn="ctr"/>
            <a:r>
              <a:rPr lang="en-US">
                <a:latin typeface="Times New Roman" pitchFamily="18" charset="0"/>
                <a:cs typeface="Times New Roman" pitchFamily="18" charset="0"/>
              </a:rPr>
              <a:t>A/W Facilitator</a:t>
            </a:r>
          </a:p>
          <a:p>
            <a:pPr algn="ctr"/>
            <a:r>
              <a:rPr lang="en-US">
                <a:latin typeface="Times New Roman" pitchFamily="18" charset="0"/>
                <a:cs typeface="Times New Roman" pitchFamily="18" charset="0"/>
              </a:rPr>
              <a:t>Inputs/builds folder</a:t>
            </a:r>
          </a:p>
        </p:txBody>
      </p:sp>
      <p:sp>
        <p:nvSpPr>
          <p:cNvPr id="34839" name="Line 9"/>
          <p:cNvSpPr>
            <a:spLocks noChangeShapeType="1"/>
          </p:cNvSpPr>
          <p:nvPr/>
        </p:nvSpPr>
        <p:spPr bwMode="auto">
          <a:xfrm>
            <a:off x="6403975" y="2971800"/>
            <a:ext cx="642938" cy="0"/>
          </a:xfrm>
          <a:prstGeom prst="line">
            <a:avLst/>
          </a:prstGeom>
          <a:noFill/>
          <a:ln w="9525">
            <a:solidFill>
              <a:schemeClr val="tx1"/>
            </a:solidFill>
            <a:round/>
            <a:headEnd/>
            <a:tailEnd type="triangle" w="med" len="med"/>
          </a:ln>
        </p:spPr>
        <p:txBody>
          <a:bodyPr/>
          <a:lstStyle/>
          <a:p>
            <a:endParaRPr lang="en-US"/>
          </a:p>
        </p:txBody>
      </p:sp>
      <p:sp>
        <p:nvSpPr>
          <p:cNvPr id="34840" name="Text Box 11"/>
          <p:cNvSpPr txBox="1">
            <a:spLocks noChangeArrowheads="1"/>
          </p:cNvSpPr>
          <p:nvPr/>
        </p:nvSpPr>
        <p:spPr bwMode="auto">
          <a:xfrm>
            <a:off x="4475163" y="2743200"/>
            <a:ext cx="1928812" cy="590550"/>
          </a:xfrm>
          <a:prstGeom prst="rect">
            <a:avLst/>
          </a:prstGeom>
          <a:noFill/>
          <a:ln w="9525">
            <a:solidFill>
              <a:schemeClr val="tx1"/>
            </a:solidFill>
            <a:miter lim="800000"/>
            <a:headEnd/>
            <a:tailEnd/>
          </a:ln>
        </p:spPr>
        <p:txBody>
          <a:bodyPr>
            <a:spAutoFit/>
          </a:bodyPr>
          <a:lstStyle/>
          <a:p>
            <a:pPr algn="ctr"/>
            <a:r>
              <a:rPr lang="en-US">
                <a:latin typeface="Times New Roman" pitchFamily="18" charset="0"/>
                <a:cs typeface="Times New Roman" pitchFamily="18" charset="0"/>
              </a:rPr>
              <a:t>T/M/S Lead at HQ</a:t>
            </a:r>
          </a:p>
          <a:p>
            <a:pPr algn="ctr"/>
            <a:r>
              <a:rPr lang="en-US">
                <a:latin typeface="Times New Roman" pitchFamily="18" charset="0"/>
                <a:cs typeface="Times New Roman" pitchFamily="18" charset="0"/>
              </a:rPr>
              <a:t>is first chop</a:t>
            </a:r>
          </a:p>
        </p:txBody>
      </p:sp>
      <p:sp>
        <p:nvSpPr>
          <p:cNvPr id="34841" name="Line 13"/>
          <p:cNvSpPr>
            <a:spLocks noChangeShapeType="1"/>
          </p:cNvSpPr>
          <p:nvPr/>
        </p:nvSpPr>
        <p:spPr bwMode="auto">
          <a:xfrm>
            <a:off x="6373813" y="3725863"/>
            <a:ext cx="703262" cy="0"/>
          </a:xfrm>
          <a:prstGeom prst="line">
            <a:avLst/>
          </a:prstGeom>
          <a:noFill/>
          <a:ln w="9525">
            <a:solidFill>
              <a:schemeClr val="tx1"/>
            </a:solidFill>
            <a:round/>
            <a:headEnd/>
            <a:tailEnd type="triangle" w="med" len="med"/>
          </a:ln>
        </p:spPr>
        <p:txBody>
          <a:bodyPr/>
          <a:lstStyle/>
          <a:p>
            <a:endParaRPr lang="en-US"/>
          </a:p>
        </p:txBody>
      </p:sp>
      <p:sp>
        <p:nvSpPr>
          <p:cNvPr id="34842" name="Text Box 15"/>
          <p:cNvSpPr txBox="1">
            <a:spLocks noChangeArrowheads="1"/>
          </p:cNvSpPr>
          <p:nvPr/>
        </p:nvSpPr>
        <p:spPr bwMode="auto">
          <a:xfrm>
            <a:off x="4875213" y="1543050"/>
            <a:ext cx="1420812" cy="590550"/>
          </a:xfrm>
          <a:prstGeom prst="rect">
            <a:avLst/>
          </a:prstGeom>
          <a:noFill/>
          <a:ln w="9525">
            <a:solidFill>
              <a:schemeClr val="tx1"/>
            </a:solidFill>
            <a:miter lim="800000"/>
            <a:headEnd/>
            <a:tailEnd/>
          </a:ln>
        </p:spPr>
        <p:txBody>
          <a:bodyPr wrap="none">
            <a:spAutoFit/>
          </a:bodyPr>
          <a:lstStyle/>
          <a:p>
            <a:pPr algn="ctr"/>
            <a:r>
              <a:rPr lang="en-US">
                <a:latin typeface="Times New Roman" pitchFamily="18" charset="0"/>
                <a:cs typeface="Times New Roman" pitchFamily="18" charset="0"/>
              </a:rPr>
              <a:t>Common input</a:t>
            </a:r>
          </a:p>
          <a:p>
            <a:pPr algn="ctr"/>
            <a:r>
              <a:rPr lang="en-US">
                <a:latin typeface="Times New Roman" pitchFamily="18" charset="0"/>
                <a:cs typeface="Times New Roman" pitchFamily="18" charset="0"/>
              </a:rPr>
              <a:t>Template</a:t>
            </a:r>
          </a:p>
        </p:txBody>
      </p:sp>
      <p:sp>
        <p:nvSpPr>
          <p:cNvPr id="34843" name="Line 17"/>
          <p:cNvSpPr>
            <a:spLocks noChangeShapeType="1"/>
          </p:cNvSpPr>
          <p:nvPr/>
        </p:nvSpPr>
        <p:spPr bwMode="auto">
          <a:xfrm>
            <a:off x="6362700" y="1828800"/>
            <a:ext cx="703263" cy="0"/>
          </a:xfrm>
          <a:prstGeom prst="line">
            <a:avLst/>
          </a:prstGeom>
          <a:noFill/>
          <a:ln w="9525">
            <a:solidFill>
              <a:schemeClr val="tx1"/>
            </a:solidFill>
            <a:round/>
            <a:headEnd/>
            <a:tailEnd type="triangle" w="med" len="med"/>
          </a:ln>
        </p:spPr>
        <p:txBody>
          <a:bodyPr/>
          <a:lstStyle/>
          <a:p>
            <a:endParaRPr lang="en-US"/>
          </a:p>
        </p:txBody>
      </p:sp>
      <p:sp>
        <p:nvSpPr>
          <p:cNvPr id="34844" name="Text Box 19"/>
          <p:cNvSpPr txBox="1">
            <a:spLocks noChangeArrowheads="1"/>
          </p:cNvSpPr>
          <p:nvPr/>
        </p:nvSpPr>
        <p:spPr bwMode="auto">
          <a:xfrm>
            <a:off x="4552950" y="5181600"/>
            <a:ext cx="1382713" cy="590550"/>
          </a:xfrm>
          <a:prstGeom prst="rect">
            <a:avLst/>
          </a:prstGeom>
          <a:noFill/>
          <a:ln w="9525">
            <a:solidFill>
              <a:schemeClr val="tx1"/>
            </a:solidFill>
            <a:miter lim="800000"/>
            <a:headEnd/>
            <a:tailEnd/>
          </a:ln>
        </p:spPr>
        <p:txBody>
          <a:bodyPr wrap="none">
            <a:spAutoFit/>
          </a:bodyPr>
          <a:lstStyle/>
          <a:p>
            <a:pPr algn="ctr"/>
            <a:r>
              <a:rPr lang="en-US">
                <a:latin typeface="Times New Roman" pitchFamily="18" charset="0"/>
                <a:cs typeface="Times New Roman" pitchFamily="18" charset="0"/>
              </a:rPr>
              <a:t>A/W auth</a:t>
            </a:r>
          </a:p>
          <a:p>
            <a:pPr algn="ctr"/>
            <a:r>
              <a:rPr lang="en-US">
                <a:latin typeface="Times New Roman" pitchFamily="18" charset="0"/>
                <a:cs typeface="Times New Roman" pitchFamily="18" charset="0"/>
              </a:rPr>
              <a:t>Signs out final</a:t>
            </a:r>
          </a:p>
        </p:txBody>
      </p:sp>
      <p:sp>
        <p:nvSpPr>
          <p:cNvPr id="34845" name="Text Box 21"/>
          <p:cNvSpPr txBox="1">
            <a:spLocks noChangeArrowheads="1"/>
          </p:cNvSpPr>
          <p:nvPr/>
        </p:nvSpPr>
        <p:spPr bwMode="auto">
          <a:xfrm>
            <a:off x="4540250" y="4344988"/>
            <a:ext cx="1771650" cy="590550"/>
          </a:xfrm>
          <a:prstGeom prst="rect">
            <a:avLst/>
          </a:prstGeom>
          <a:noFill/>
          <a:ln w="9525">
            <a:solidFill>
              <a:schemeClr val="tx1"/>
            </a:solidFill>
            <a:miter lim="800000"/>
            <a:headEnd/>
            <a:tailEnd/>
          </a:ln>
        </p:spPr>
        <p:txBody>
          <a:bodyPr wrap="none">
            <a:spAutoFit/>
          </a:bodyPr>
          <a:lstStyle/>
          <a:p>
            <a:pPr algn="ctr"/>
            <a:r>
              <a:rPr lang="en-US">
                <a:latin typeface="Times New Roman" pitchFamily="18" charset="0"/>
                <a:cs typeface="Times New Roman" pitchFamily="18" charset="0"/>
              </a:rPr>
              <a:t>A/W Officer Picks </a:t>
            </a:r>
          </a:p>
          <a:p>
            <a:pPr algn="ctr"/>
            <a:r>
              <a:rPr lang="en-US">
                <a:latin typeface="Times New Roman" pitchFamily="18" charset="0"/>
                <a:cs typeface="Times New Roman" pitchFamily="18" charset="0"/>
              </a:rPr>
              <a:t>Engineering TAEs</a:t>
            </a:r>
          </a:p>
        </p:txBody>
      </p:sp>
      <p:sp>
        <p:nvSpPr>
          <p:cNvPr id="34846" name="Line 25"/>
          <p:cNvSpPr>
            <a:spLocks noChangeShapeType="1"/>
          </p:cNvSpPr>
          <p:nvPr/>
        </p:nvSpPr>
        <p:spPr bwMode="auto">
          <a:xfrm flipV="1">
            <a:off x="6373813" y="4640263"/>
            <a:ext cx="692150" cy="0"/>
          </a:xfrm>
          <a:prstGeom prst="line">
            <a:avLst/>
          </a:prstGeom>
          <a:noFill/>
          <a:ln w="9525">
            <a:solidFill>
              <a:schemeClr val="tx1"/>
            </a:solidFill>
            <a:round/>
            <a:headEnd/>
            <a:tailEnd type="triangle" w="med" len="med"/>
          </a:ln>
        </p:spPr>
        <p:txBody>
          <a:bodyPr/>
          <a:lstStyle/>
          <a:p>
            <a:endParaRPr lang="en-US"/>
          </a:p>
        </p:txBody>
      </p:sp>
      <p:sp>
        <p:nvSpPr>
          <p:cNvPr id="34847" name="Line 26"/>
          <p:cNvSpPr>
            <a:spLocks noChangeShapeType="1"/>
          </p:cNvSpPr>
          <p:nvPr/>
        </p:nvSpPr>
        <p:spPr bwMode="auto">
          <a:xfrm>
            <a:off x="5978525" y="5348288"/>
            <a:ext cx="1068388" cy="0"/>
          </a:xfrm>
          <a:prstGeom prst="line">
            <a:avLst/>
          </a:prstGeom>
          <a:noFill/>
          <a:ln w="9525">
            <a:solidFill>
              <a:schemeClr val="tx1"/>
            </a:solidFill>
            <a:round/>
            <a:headEnd/>
            <a:tailEnd type="triangle" w="med" len="med"/>
          </a:ln>
        </p:spPr>
        <p:txBody>
          <a:bodyPr/>
          <a:lstStyle/>
          <a:p>
            <a:endParaRPr lang="en-US"/>
          </a:p>
        </p:txBody>
      </p:sp>
      <p:sp>
        <p:nvSpPr>
          <p:cNvPr id="34848" name="Line 28"/>
          <p:cNvSpPr>
            <a:spLocks noChangeShapeType="1"/>
          </p:cNvSpPr>
          <p:nvPr/>
        </p:nvSpPr>
        <p:spPr bwMode="auto">
          <a:xfrm flipH="1">
            <a:off x="5221288" y="6286500"/>
            <a:ext cx="1855787" cy="0"/>
          </a:xfrm>
          <a:prstGeom prst="line">
            <a:avLst/>
          </a:prstGeom>
          <a:noFill/>
          <a:ln w="57150">
            <a:solidFill>
              <a:schemeClr val="tx1"/>
            </a:solidFill>
            <a:round/>
            <a:headEnd/>
            <a:tailEnd type="triangle" w="med" len="med"/>
          </a:ln>
        </p:spPr>
        <p:txBody>
          <a:bodyPr/>
          <a:lstStyle/>
          <a:p>
            <a:endParaRPr lang="en-US"/>
          </a:p>
        </p:txBody>
      </p:sp>
      <p:sp>
        <p:nvSpPr>
          <p:cNvPr id="34849" name="Text Box 30"/>
          <p:cNvSpPr txBox="1">
            <a:spLocks noChangeArrowheads="1"/>
          </p:cNvSpPr>
          <p:nvPr/>
        </p:nvSpPr>
        <p:spPr bwMode="auto">
          <a:xfrm>
            <a:off x="5586413" y="1073150"/>
            <a:ext cx="1568450" cy="366713"/>
          </a:xfrm>
          <a:prstGeom prst="rect">
            <a:avLst/>
          </a:prstGeom>
          <a:noFill/>
          <a:ln w="9525">
            <a:noFill/>
            <a:miter lim="800000"/>
            <a:headEnd/>
            <a:tailEnd/>
          </a:ln>
        </p:spPr>
        <p:txBody>
          <a:bodyPr wrap="none">
            <a:spAutoFit/>
          </a:bodyPr>
          <a:lstStyle/>
          <a:p>
            <a:r>
              <a:rPr lang="en-US" sz="1800" b="1" u="sng">
                <a:latin typeface="Times New Roman" pitchFamily="18" charset="0"/>
                <a:cs typeface="Times New Roman" pitchFamily="18" charset="0"/>
              </a:rPr>
              <a:t>Airworthiness</a:t>
            </a:r>
          </a:p>
        </p:txBody>
      </p:sp>
      <p:sp>
        <p:nvSpPr>
          <p:cNvPr id="34850" name="Line 34"/>
          <p:cNvSpPr>
            <a:spLocks noChangeShapeType="1"/>
          </p:cNvSpPr>
          <p:nvPr/>
        </p:nvSpPr>
        <p:spPr bwMode="auto">
          <a:xfrm>
            <a:off x="7585075" y="2114550"/>
            <a:ext cx="0" cy="228600"/>
          </a:xfrm>
          <a:prstGeom prst="line">
            <a:avLst/>
          </a:prstGeom>
          <a:noFill/>
          <a:ln w="19050">
            <a:solidFill>
              <a:schemeClr val="tx1"/>
            </a:solidFill>
            <a:round/>
            <a:headEnd/>
            <a:tailEnd type="triangle" w="med" len="med"/>
          </a:ln>
        </p:spPr>
        <p:txBody>
          <a:bodyPr/>
          <a:lstStyle/>
          <a:p>
            <a:endParaRPr lang="en-US"/>
          </a:p>
        </p:txBody>
      </p:sp>
      <p:pic>
        <p:nvPicPr>
          <p:cNvPr id="34851" name="Picture 36" descr="NAVPASS LOGO WHIT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7025" y="2743200"/>
            <a:ext cx="1295400" cy="428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5" descr="helos over solomon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4075" y="976313"/>
            <a:ext cx="4194175" cy="5502275"/>
          </a:xfrm>
          <a:prstGeom prst="rect">
            <a:avLst/>
          </a:prstGeom>
          <a:noFill/>
          <a:ln w="76200" cmpd="tri">
            <a:solidFill>
              <a:srgbClr val="000000"/>
            </a:solidFill>
            <a:miter lim="800000"/>
            <a:headEnd/>
            <a:tailEnd/>
          </a:ln>
        </p:spPr>
      </p:pic>
      <p:sp>
        <p:nvSpPr>
          <p:cNvPr id="35842" name="Text Box 6"/>
          <p:cNvSpPr txBox="1">
            <a:spLocks noChangeArrowheads="1"/>
          </p:cNvSpPr>
          <p:nvPr/>
        </p:nvSpPr>
        <p:spPr bwMode="auto">
          <a:xfrm>
            <a:off x="4508500" y="1311275"/>
            <a:ext cx="4635500" cy="1949450"/>
          </a:xfrm>
          <a:prstGeom prst="rect">
            <a:avLst/>
          </a:prstGeom>
          <a:solidFill>
            <a:schemeClr val="bg1"/>
          </a:solidFill>
          <a:ln w="28575">
            <a:solidFill>
              <a:schemeClr val="tx1"/>
            </a:solidFill>
            <a:miter lim="800000"/>
            <a:headEnd/>
            <a:tailEnd/>
          </a:ln>
        </p:spPr>
        <p:txBody>
          <a:bodyPr>
            <a:spAutoFit/>
          </a:bodyPr>
          <a:lstStyle/>
          <a:p>
            <a:pPr defTabSz="914400"/>
            <a:r>
              <a:rPr lang="en-US" sz="2000">
                <a:latin typeface="Times New Roman" pitchFamily="18" charset="0"/>
                <a:cs typeface="Times New Roman" pitchFamily="18" charset="0"/>
              </a:rPr>
              <a:t>Stats: In 2009 we;</a:t>
            </a:r>
          </a:p>
          <a:p>
            <a:pPr defTabSz="914400"/>
            <a:endParaRPr lang="en-US" sz="2000">
              <a:latin typeface="Times New Roman" pitchFamily="18" charset="0"/>
              <a:cs typeface="Times New Roman" pitchFamily="18" charset="0"/>
            </a:endParaRPr>
          </a:p>
          <a:p>
            <a:pPr defTabSz="914400">
              <a:buFontTx/>
              <a:buChar char="•"/>
            </a:pPr>
            <a:r>
              <a:rPr lang="en-US" sz="2000">
                <a:latin typeface="Times New Roman" pitchFamily="18" charset="0"/>
                <a:cs typeface="Times New Roman" pitchFamily="18" charset="0"/>
              </a:rPr>
              <a:t>Performed 2,784 Modifications, and</a:t>
            </a:r>
          </a:p>
          <a:p>
            <a:pPr defTabSz="914400">
              <a:buFontTx/>
              <a:buChar char="•"/>
            </a:pPr>
            <a:r>
              <a:rPr lang="en-US" sz="2000">
                <a:latin typeface="Times New Roman" pitchFamily="18" charset="0"/>
                <a:cs typeface="Times New Roman" pitchFamily="18" charset="0"/>
              </a:rPr>
              <a:t>Obtained 1,890 A/W Certifications</a:t>
            </a:r>
          </a:p>
          <a:p>
            <a:pPr defTabSz="914400">
              <a:buFontTx/>
              <a:buChar char="•"/>
            </a:pPr>
            <a:endParaRPr lang="en-US" sz="2000">
              <a:latin typeface="Times New Roman" pitchFamily="18" charset="0"/>
              <a:cs typeface="Times New Roman" pitchFamily="18" charset="0"/>
            </a:endParaRPr>
          </a:p>
          <a:p>
            <a:pPr algn="ctr" defTabSz="914400"/>
            <a:r>
              <a:rPr lang="en-US" sz="2000">
                <a:latin typeface="Times New Roman" pitchFamily="18" charset="0"/>
                <a:cs typeface="Times New Roman" pitchFamily="18" charset="0"/>
              </a:rPr>
              <a:t>Without Incident.</a:t>
            </a:r>
          </a:p>
        </p:txBody>
      </p:sp>
      <p:sp>
        <p:nvSpPr>
          <p:cNvPr id="35843" name="Text Box 4"/>
          <p:cNvSpPr txBox="1">
            <a:spLocks noChangeArrowheads="1"/>
          </p:cNvSpPr>
          <p:nvPr/>
        </p:nvSpPr>
        <p:spPr bwMode="auto">
          <a:xfrm>
            <a:off x="4508500" y="3482975"/>
            <a:ext cx="4635500" cy="609600"/>
          </a:xfrm>
          <a:prstGeom prst="rect">
            <a:avLst/>
          </a:prstGeom>
          <a:solidFill>
            <a:schemeClr val="bg1"/>
          </a:solidFill>
          <a:ln w="28575">
            <a:solidFill>
              <a:schemeClr val="tx1"/>
            </a:solidFill>
            <a:miter lim="800000"/>
            <a:headEnd/>
            <a:tailEnd/>
          </a:ln>
        </p:spPr>
        <p:txBody>
          <a:bodyPr>
            <a:spAutoFit/>
          </a:bodyPr>
          <a:lstStyle/>
          <a:p>
            <a:pPr marL="342900" indent="-342900" algn="ctr" defTabSz="914400"/>
            <a:r>
              <a:rPr lang="en-US" b="1">
                <a:latin typeface="Times New Roman" pitchFamily="18" charset="0"/>
                <a:cs typeface="Times New Roman" pitchFamily="18" charset="0"/>
              </a:rPr>
              <a:t>Adherence to Policy and Streamlined Processes can Coexist.</a:t>
            </a:r>
          </a:p>
        </p:txBody>
      </p:sp>
      <p:sp>
        <p:nvSpPr>
          <p:cNvPr id="35844" name="Rectangle 2"/>
          <p:cNvSpPr>
            <a:spLocks/>
          </p:cNvSpPr>
          <p:nvPr/>
        </p:nvSpPr>
        <p:spPr bwMode="auto">
          <a:xfrm>
            <a:off x="2670175" y="0"/>
            <a:ext cx="4754563" cy="855663"/>
          </a:xfrm>
          <a:prstGeom prst="rect">
            <a:avLst/>
          </a:prstGeom>
          <a:noFill/>
          <a:ln w="9525">
            <a:solidFill>
              <a:schemeClr val="tx1"/>
            </a:solidFill>
            <a:miter lim="800000"/>
            <a:headEnd/>
            <a:tailEnd/>
          </a:ln>
        </p:spPr>
        <p:txBody>
          <a:bodyPr anchor="ctr"/>
          <a:lstStyle/>
          <a:p>
            <a:pPr algn="ctr"/>
            <a:r>
              <a:rPr lang="en-US" sz="3200">
                <a:latin typeface="Times New Roman" pitchFamily="18" charset="0"/>
                <a:cs typeface="Times New Roman" pitchFamily="18" charset="0"/>
              </a:rPr>
              <a:t>Does this Really Work?</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91125" y="1417638"/>
            <a:ext cx="3670300" cy="1976437"/>
          </a:xfrm>
          <a:prstGeom prst="rect">
            <a:avLst/>
          </a:prstGeom>
          <a:noFill/>
          <a:ln w="9525">
            <a:noFill/>
            <a:miter lim="800000"/>
            <a:headEnd/>
            <a:tailEnd/>
          </a:ln>
        </p:spPr>
      </p:pic>
      <p:sp>
        <p:nvSpPr>
          <p:cNvPr id="36866" name="Rectangle 2"/>
          <p:cNvSpPr>
            <a:spLocks noGrp="1"/>
          </p:cNvSpPr>
          <p:nvPr>
            <p:ph type="title"/>
          </p:nvPr>
        </p:nvSpPr>
        <p:spPr>
          <a:xfrm>
            <a:off x="1416050" y="0"/>
            <a:ext cx="6046788" cy="1417638"/>
          </a:xfrm>
        </p:spPr>
        <p:txBody>
          <a:bodyPr/>
          <a:lstStyle/>
          <a:p>
            <a:pPr eaLnBrk="1" hangingPunct="1"/>
            <a:r>
              <a:rPr lang="en-US" smtClean="0">
                <a:latin typeface="Times New Roman" pitchFamily="18" charset="0"/>
                <a:cs typeface="Times New Roman" pitchFamily="18" charset="0"/>
              </a:rPr>
              <a:t>To Recap…</a:t>
            </a:r>
          </a:p>
        </p:txBody>
      </p:sp>
      <p:sp>
        <p:nvSpPr>
          <p:cNvPr id="36867" name="Rectangle 3"/>
          <p:cNvSpPr>
            <a:spLocks noGrp="1"/>
          </p:cNvSpPr>
          <p:nvPr>
            <p:ph type="body" idx="1"/>
          </p:nvPr>
        </p:nvSpPr>
        <p:spPr>
          <a:xfrm>
            <a:off x="304800" y="1295400"/>
            <a:ext cx="8839200" cy="4824413"/>
          </a:xfrm>
        </p:spPr>
        <p:txBody>
          <a:bodyPr/>
          <a:lstStyle/>
          <a:p>
            <a:pPr eaLnBrk="1" hangingPunct="1">
              <a:lnSpc>
                <a:spcPct val="90000"/>
              </a:lnSpc>
            </a:pPr>
            <a:r>
              <a:rPr lang="en-US" sz="2400" smtClean="0">
                <a:latin typeface="Times New Roman" pitchFamily="18" charset="0"/>
                <a:cs typeface="Times New Roman" pitchFamily="18" charset="0"/>
              </a:rPr>
              <a:t>Link Configuration Management and Airworthiness at common levels to work in unison on:</a:t>
            </a:r>
          </a:p>
          <a:p>
            <a:pPr lvl="1" eaLnBrk="1" hangingPunct="1">
              <a:lnSpc>
                <a:spcPct val="90000"/>
              </a:lnSpc>
            </a:pPr>
            <a:r>
              <a:rPr lang="en-US" sz="2000" smtClean="0">
                <a:latin typeface="Times New Roman" pitchFamily="18" charset="0"/>
                <a:cs typeface="Times New Roman" pitchFamily="18" charset="0"/>
              </a:rPr>
              <a:t>Configuration descriptions,</a:t>
            </a:r>
          </a:p>
          <a:p>
            <a:pPr lvl="1" eaLnBrk="1" hangingPunct="1">
              <a:lnSpc>
                <a:spcPct val="90000"/>
              </a:lnSpc>
            </a:pPr>
            <a:r>
              <a:rPr lang="en-US" sz="2000" smtClean="0">
                <a:latin typeface="Times New Roman" pitchFamily="18" charset="0"/>
                <a:cs typeface="Times New Roman" pitchFamily="18" charset="0"/>
              </a:rPr>
              <a:t>Independent reviews,</a:t>
            </a:r>
          </a:p>
          <a:p>
            <a:pPr lvl="1" eaLnBrk="1" hangingPunct="1">
              <a:lnSpc>
                <a:spcPct val="90000"/>
              </a:lnSpc>
            </a:pPr>
            <a:r>
              <a:rPr lang="en-US" sz="2000" smtClean="0">
                <a:latin typeface="Times New Roman" pitchFamily="18" charset="0"/>
                <a:cs typeface="Times New Roman" pitchFamily="18" charset="0"/>
              </a:rPr>
              <a:t>Interoperability analysis, </a:t>
            </a:r>
          </a:p>
          <a:p>
            <a:pPr lvl="1" eaLnBrk="1" hangingPunct="1">
              <a:lnSpc>
                <a:spcPct val="90000"/>
              </a:lnSpc>
            </a:pPr>
            <a:r>
              <a:rPr lang="en-US" sz="2000" smtClean="0">
                <a:latin typeface="Times New Roman" pitchFamily="18" charset="0"/>
                <a:cs typeface="Times New Roman" pitchFamily="18" charset="0"/>
              </a:rPr>
              <a:t>Conformity reviews, and</a:t>
            </a:r>
          </a:p>
          <a:p>
            <a:pPr lvl="1" eaLnBrk="1" hangingPunct="1">
              <a:lnSpc>
                <a:spcPct val="90000"/>
              </a:lnSpc>
            </a:pPr>
            <a:r>
              <a:rPr lang="en-US" sz="2000" smtClean="0">
                <a:latin typeface="Times New Roman" pitchFamily="18" charset="0"/>
                <a:cs typeface="Times New Roman" pitchFamily="18" charset="0"/>
              </a:rPr>
              <a:t>Quality Assurance of the installation </a:t>
            </a:r>
          </a:p>
          <a:p>
            <a:pPr eaLnBrk="1" hangingPunct="1">
              <a:lnSpc>
                <a:spcPct val="90000"/>
              </a:lnSpc>
            </a:pPr>
            <a:r>
              <a:rPr lang="en-US" sz="2400" smtClean="0">
                <a:latin typeface="Times New Roman" pitchFamily="18" charset="0"/>
                <a:cs typeface="Times New Roman" pitchFamily="18" charset="0"/>
              </a:rPr>
              <a:t>Empower personnel to communicate requirements at common levels and encourage continual communication.</a:t>
            </a:r>
          </a:p>
          <a:p>
            <a:pPr eaLnBrk="1" hangingPunct="1">
              <a:lnSpc>
                <a:spcPct val="90000"/>
              </a:lnSpc>
            </a:pPr>
            <a:r>
              <a:rPr lang="en-US" sz="2400" smtClean="0">
                <a:latin typeface="Times New Roman" pitchFamily="18" charset="0"/>
                <a:cs typeface="Times New Roman" pitchFamily="18" charset="0"/>
              </a:rPr>
              <a:t>Require independent reviews (doers cannot be checkers).</a:t>
            </a:r>
          </a:p>
          <a:p>
            <a:pPr eaLnBrk="1" hangingPunct="1">
              <a:lnSpc>
                <a:spcPct val="90000"/>
              </a:lnSpc>
            </a:pPr>
            <a:r>
              <a:rPr lang="en-US" sz="2400" smtClean="0">
                <a:latin typeface="Times New Roman" pitchFamily="18" charset="0"/>
                <a:cs typeface="Times New Roman" pitchFamily="18" charset="0"/>
              </a:rPr>
              <a:t>Recognize that legacy aircraft can still have severe Configuration Management and Airworthiness issues when new or multiple projects are installed and operated on them.</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4" descr="V22 refueling"/>
          <p:cNvPicPr>
            <a:picLocks noChangeAspect="1" noChangeArrowheads="1"/>
          </p:cNvPicPr>
          <p:nvPr/>
        </p:nvPicPr>
        <p:blipFill>
          <a:blip r:embed="rId2" cstate="email">
            <a:lum bright="50000" contrast="-70000"/>
            <a:extLst>
              <a:ext uri="{28A0092B-C50C-407E-A947-70E740481C1C}">
                <a14:useLocalDpi xmlns:a14="http://schemas.microsoft.com/office/drawing/2010/main"/>
              </a:ext>
            </a:extLst>
          </a:blip>
          <a:srcRect/>
          <a:stretch>
            <a:fillRect/>
          </a:stretch>
        </p:blipFill>
        <p:spPr bwMode="auto">
          <a:xfrm>
            <a:off x="493713" y="811213"/>
            <a:ext cx="8031162" cy="5499100"/>
          </a:xfrm>
          <a:prstGeom prst="rect">
            <a:avLst/>
          </a:prstGeom>
          <a:noFill/>
          <a:ln w="76200" cmpd="tri">
            <a:solidFill>
              <a:srgbClr val="000000"/>
            </a:solidFill>
            <a:miter lim="800000"/>
            <a:headEnd/>
            <a:tailEnd/>
          </a:ln>
        </p:spPr>
      </p:pic>
      <p:sp>
        <p:nvSpPr>
          <p:cNvPr id="37890" name="Rectangle 2"/>
          <p:cNvSpPr>
            <a:spLocks/>
          </p:cNvSpPr>
          <p:nvPr/>
        </p:nvSpPr>
        <p:spPr bwMode="auto">
          <a:xfrm>
            <a:off x="1416050" y="0"/>
            <a:ext cx="6046788" cy="811213"/>
          </a:xfrm>
          <a:prstGeom prst="rect">
            <a:avLst/>
          </a:prstGeom>
          <a:noFill/>
          <a:ln w="9525">
            <a:noFill/>
            <a:miter lim="800000"/>
            <a:headEnd/>
            <a:tailEnd/>
          </a:ln>
        </p:spPr>
        <p:txBody>
          <a:bodyPr anchor="ctr"/>
          <a:lstStyle/>
          <a:p>
            <a:pPr algn="ctr"/>
            <a:r>
              <a:rPr lang="en-US" sz="4400">
                <a:latin typeface="Times New Roman" pitchFamily="18" charset="0"/>
                <a:cs typeface="Times New Roman" pitchFamily="18" charset="0"/>
              </a:rPr>
              <a:t>And finally…</a:t>
            </a:r>
          </a:p>
        </p:txBody>
      </p:sp>
      <p:sp>
        <p:nvSpPr>
          <p:cNvPr id="37891" name="Rectangle 3"/>
          <p:cNvSpPr>
            <a:spLocks/>
          </p:cNvSpPr>
          <p:nvPr/>
        </p:nvSpPr>
        <p:spPr bwMode="auto">
          <a:xfrm>
            <a:off x="493713" y="811213"/>
            <a:ext cx="8031162" cy="4330700"/>
          </a:xfrm>
          <a:prstGeom prst="rect">
            <a:avLst/>
          </a:prstGeom>
          <a:noFill/>
          <a:ln w="9525">
            <a:noFill/>
            <a:miter lim="800000"/>
            <a:headEnd/>
            <a:tailEnd/>
          </a:ln>
        </p:spPr>
        <p:txBody>
          <a:bodyPr/>
          <a:lstStyle/>
          <a:p>
            <a:pPr marL="342900" indent="-342900">
              <a:lnSpc>
                <a:spcPct val="80000"/>
              </a:lnSpc>
              <a:spcBef>
                <a:spcPct val="20000"/>
              </a:spcBef>
              <a:buFont typeface="Arial" charset="0"/>
              <a:buChar char="•"/>
            </a:pPr>
            <a:endParaRPr lang="en-US" sz="2400">
              <a:latin typeface="Calibri" pitchFamily="34" charset="0"/>
            </a:endParaRPr>
          </a:p>
          <a:p>
            <a:pPr marL="342900" indent="-342900">
              <a:lnSpc>
                <a:spcPct val="80000"/>
              </a:lnSpc>
              <a:spcBef>
                <a:spcPct val="20000"/>
              </a:spcBef>
              <a:buFont typeface="Arial" charset="0"/>
              <a:buChar char="•"/>
            </a:pPr>
            <a:r>
              <a:rPr lang="en-US" sz="2400">
                <a:latin typeface="Times New Roman" pitchFamily="18" charset="0"/>
                <a:cs typeface="Times New Roman" pitchFamily="18" charset="0"/>
              </a:rPr>
              <a:t>Don’t become complacent</a:t>
            </a:r>
          </a:p>
          <a:p>
            <a:pPr marL="342900" indent="-342900">
              <a:lnSpc>
                <a:spcPct val="80000"/>
              </a:lnSpc>
              <a:spcBef>
                <a:spcPct val="20000"/>
              </a:spcBef>
              <a:buFont typeface="Arial" charset="0"/>
              <a:buChar char="•"/>
            </a:pPr>
            <a:endParaRPr lang="en-US" sz="2400">
              <a:latin typeface="Times New Roman" pitchFamily="18" charset="0"/>
              <a:cs typeface="Times New Roman" pitchFamily="18" charset="0"/>
            </a:endParaRPr>
          </a:p>
          <a:p>
            <a:pPr marL="342900" indent="-342900">
              <a:lnSpc>
                <a:spcPct val="80000"/>
              </a:lnSpc>
              <a:spcBef>
                <a:spcPct val="20000"/>
              </a:spcBef>
              <a:buFont typeface="Arial" charset="0"/>
              <a:buChar char="•"/>
            </a:pPr>
            <a:r>
              <a:rPr lang="en-US" sz="2400">
                <a:latin typeface="Times New Roman" pitchFamily="18" charset="0"/>
                <a:cs typeface="Times New Roman" pitchFamily="18" charset="0"/>
              </a:rPr>
              <a:t>Even when everything is done correctly, and all process/procedures are followed, there can still be problems</a:t>
            </a:r>
          </a:p>
          <a:p>
            <a:pPr marL="342900" indent="-342900">
              <a:lnSpc>
                <a:spcPct val="80000"/>
              </a:lnSpc>
              <a:spcBef>
                <a:spcPct val="20000"/>
              </a:spcBef>
              <a:buFont typeface="Arial" charset="0"/>
              <a:buNone/>
            </a:pPr>
            <a:endParaRPr lang="en-US" sz="2400">
              <a:latin typeface="Times New Roman" pitchFamily="18" charset="0"/>
              <a:cs typeface="Times New Roman" pitchFamily="18" charset="0"/>
            </a:endParaRPr>
          </a:p>
          <a:p>
            <a:pPr marL="342900" indent="-342900">
              <a:lnSpc>
                <a:spcPct val="80000"/>
              </a:lnSpc>
              <a:spcBef>
                <a:spcPct val="20000"/>
              </a:spcBef>
              <a:buFont typeface="Arial" charset="0"/>
              <a:buNone/>
            </a:pPr>
            <a:endParaRPr lang="en-US" sz="2400">
              <a:latin typeface="Times New Roman" pitchFamily="18" charset="0"/>
              <a:cs typeface="Times New Roman" pitchFamily="18" charset="0"/>
            </a:endParaRPr>
          </a:p>
          <a:p>
            <a:pPr marL="342900" indent="-342900">
              <a:lnSpc>
                <a:spcPct val="80000"/>
              </a:lnSpc>
              <a:spcBef>
                <a:spcPct val="20000"/>
              </a:spcBef>
              <a:buFont typeface="Arial" charset="0"/>
              <a:buNone/>
            </a:pPr>
            <a:endParaRPr lang="en-US" sz="2400">
              <a:latin typeface="Times New Roman" pitchFamily="18" charset="0"/>
              <a:cs typeface="Times New Roman" pitchFamily="18" charset="0"/>
            </a:endParaRPr>
          </a:p>
          <a:p>
            <a:pPr marL="342900" indent="-342900">
              <a:lnSpc>
                <a:spcPct val="80000"/>
              </a:lnSpc>
              <a:spcBef>
                <a:spcPct val="20000"/>
              </a:spcBef>
              <a:buFont typeface="Arial" charset="0"/>
              <a:buChar char="•"/>
            </a:pPr>
            <a:r>
              <a:rPr lang="en-US" sz="2400">
                <a:latin typeface="Times New Roman" pitchFamily="18" charset="0"/>
                <a:cs typeface="Times New Roman" pitchFamily="18" charset="0"/>
              </a:rPr>
              <a:t>There are unknown unknowns</a:t>
            </a:r>
          </a:p>
          <a:p>
            <a:pPr marL="342900" indent="-342900">
              <a:lnSpc>
                <a:spcPct val="80000"/>
              </a:lnSpc>
              <a:spcBef>
                <a:spcPct val="20000"/>
              </a:spcBef>
              <a:buFont typeface="Arial" charset="0"/>
              <a:buChar char="•"/>
            </a:pPr>
            <a:endParaRPr lang="en-US" sz="2400">
              <a:latin typeface="Times New Roman" pitchFamily="18" charset="0"/>
              <a:cs typeface="Times New Roman" pitchFamily="18" charset="0"/>
            </a:endParaRPr>
          </a:p>
          <a:p>
            <a:pPr marL="342900" indent="-342900">
              <a:lnSpc>
                <a:spcPct val="80000"/>
              </a:lnSpc>
              <a:spcBef>
                <a:spcPct val="20000"/>
              </a:spcBef>
              <a:buFont typeface="Arial" charset="0"/>
              <a:buChar char="•"/>
            </a:pPr>
            <a:r>
              <a:rPr lang="en-US" sz="2400">
                <a:latin typeface="Times New Roman" pitchFamily="18" charset="0"/>
                <a:cs typeface="Times New Roman" pitchFamily="18" charset="0"/>
              </a:rPr>
              <a:t>When things go wrong in this environment, they go:</a:t>
            </a:r>
          </a:p>
          <a:p>
            <a:pPr marL="342900" indent="-342900">
              <a:lnSpc>
                <a:spcPct val="80000"/>
              </a:lnSpc>
              <a:spcBef>
                <a:spcPct val="20000"/>
              </a:spcBef>
              <a:buFont typeface="Arial" charset="0"/>
              <a:buChar char="•"/>
            </a:pPr>
            <a:endParaRPr lang="en-US" sz="2400">
              <a:latin typeface="Times New Roman" pitchFamily="18" charset="0"/>
              <a:cs typeface="Times New Roman" pitchFamily="18" charset="0"/>
            </a:endParaRPr>
          </a:p>
          <a:p>
            <a:pPr marL="742950" lvl="1" indent="-285750" algn="ctr">
              <a:lnSpc>
                <a:spcPct val="80000"/>
              </a:lnSpc>
              <a:spcBef>
                <a:spcPct val="20000"/>
              </a:spcBef>
              <a:buFont typeface="Arial" charset="0"/>
              <a:buChar char="–"/>
            </a:pPr>
            <a:r>
              <a:rPr lang="en-US" sz="2400" b="1">
                <a:latin typeface="Times New Roman" pitchFamily="18" charset="0"/>
                <a:cs typeface="Times New Roman" pitchFamily="18" charset="0"/>
              </a:rPr>
              <a:t>REAL WRONG</a:t>
            </a:r>
          </a:p>
          <a:p>
            <a:pPr marL="742950" lvl="1" indent="-285750" algn="ctr">
              <a:lnSpc>
                <a:spcPct val="80000"/>
              </a:lnSpc>
              <a:spcBef>
                <a:spcPct val="20000"/>
              </a:spcBef>
              <a:buFont typeface="Arial" charset="0"/>
              <a:buChar char="–"/>
            </a:pPr>
            <a:r>
              <a:rPr lang="en-US" sz="2400" b="1">
                <a:latin typeface="Times New Roman" pitchFamily="18" charset="0"/>
                <a:cs typeface="Times New Roman" pitchFamily="18" charset="0"/>
              </a:rPr>
              <a:t>REAL QUICK</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A-4 Mishap.wmv">
            <a:hlinkClick r:id="" action="ppaction://media"/>
          </p:cNvPr>
          <p:cNvPicPr>
            <a:picLocks noRot="1" noChangeAspect="1" noChangeArrowheads="1"/>
          </p:cNvPicPr>
          <p:nvPr>
            <a:videoFile r:link="rId1"/>
          </p:nvPr>
        </p:nvPicPr>
        <p:blipFill>
          <a:blip r:embed="rId3"/>
          <a:srcRect/>
          <a:stretch>
            <a:fillRect/>
          </a:stretch>
        </p:blipFill>
        <p:spPr bwMode="auto">
          <a:xfrm>
            <a:off x="773113" y="703263"/>
            <a:ext cx="7432675" cy="5575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4492" fill="hold"/>
                                        <p:tgtEl>
                                          <p:spTgt spid="4403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4035"/>
                </p:tgtEl>
              </p:cMediaNode>
            </p:video>
            <p:seq concurrent="1" nextAc="seek">
              <p:cTn id="8" restart="whenNotActive" fill="hold" evtFilter="cancelBubble" nodeType="interactiveSeq">
                <p:stCondLst>
                  <p:cond evt="onClick" delay="0">
                    <p:tgtEl>
                      <p:spTgt spid="4403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4035"/>
                                        </p:tgtEl>
                                      </p:cBhvr>
                                    </p:cmd>
                                  </p:childTnLst>
                                </p:cTn>
                              </p:par>
                            </p:childTnLst>
                          </p:cTn>
                        </p:par>
                      </p:childTnLst>
                    </p:cTn>
                  </p:par>
                </p:childTnLst>
              </p:cTn>
              <p:nextCondLst>
                <p:cond evt="onClick" delay="0">
                  <p:tgtEl>
                    <p:spTgt spid="44035"/>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4" descr="T-38 pilot check"/>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0088" y="881063"/>
            <a:ext cx="7824787" cy="5216525"/>
          </a:xfrm>
          <a:prstGeom prst="rect">
            <a:avLst/>
          </a:prstGeom>
          <a:noFill/>
          <a:ln w="76200" cmpd="tri">
            <a:solidFill>
              <a:schemeClr val="tx1"/>
            </a:solidFill>
            <a:miter lim="800000"/>
            <a:headEnd/>
            <a:tailEnd/>
          </a:ln>
        </p:spPr>
      </p:pic>
      <p:sp>
        <p:nvSpPr>
          <p:cNvPr id="39938" name="Text Box 5"/>
          <p:cNvSpPr txBox="1">
            <a:spLocks noChangeArrowheads="1"/>
          </p:cNvSpPr>
          <p:nvPr/>
        </p:nvSpPr>
        <p:spPr bwMode="auto">
          <a:xfrm>
            <a:off x="0" y="1430338"/>
            <a:ext cx="2563813" cy="588962"/>
          </a:xfrm>
          <a:prstGeom prst="rect">
            <a:avLst/>
          </a:prstGeom>
          <a:solidFill>
            <a:schemeClr val="bg1"/>
          </a:solidFill>
          <a:ln w="9525">
            <a:solidFill>
              <a:schemeClr val="tx1"/>
            </a:solidFill>
            <a:miter lim="800000"/>
            <a:headEnd/>
            <a:tailEnd/>
          </a:ln>
        </p:spPr>
        <p:txBody>
          <a:bodyPr wrap="none">
            <a:spAutoFit/>
          </a:bodyPr>
          <a:lstStyle/>
          <a:p>
            <a:pPr defTabSz="914400"/>
            <a:r>
              <a:rPr lang="en-US" sz="3200" i="1">
                <a:latin typeface="Times New Roman" pitchFamily="18" charset="0"/>
                <a:cs typeface="Times New Roman" pitchFamily="18" charset="0"/>
              </a:rPr>
              <a:t>QUESTIONS?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Text Box 6"/>
          <p:cNvSpPr txBox="1">
            <a:spLocks noChangeArrowheads="1"/>
          </p:cNvSpPr>
          <p:nvPr/>
        </p:nvSpPr>
        <p:spPr bwMode="auto">
          <a:xfrm>
            <a:off x="2555875" y="123825"/>
            <a:ext cx="4333875" cy="822325"/>
          </a:xfrm>
          <a:prstGeom prst="rect">
            <a:avLst/>
          </a:prstGeom>
          <a:noFill/>
          <a:ln w="9525">
            <a:noFill/>
            <a:miter lim="800000"/>
            <a:headEnd/>
            <a:tailEnd/>
          </a:ln>
        </p:spPr>
        <p:txBody>
          <a:bodyPr wrap="none">
            <a:spAutoFit/>
          </a:bodyPr>
          <a:lstStyle/>
          <a:p>
            <a:pPr algn="ctr" defTabSz="914400"/>
            <a:r>
              <a:rPr lang="en-US" sz="2400">
                <a:latin typeface="Times New Roman" pitchFamily="18" charset="0"/>
                <a:cs typeface="Times New Roman" pitchFamily="18" charset="0"/>
              </a:rPr>
              <a:t>Easy to blame the installer, but….</a:t>
            </a:r>
          </a:p>
          <a:p>
            <a:pPr algn="ctr" defTabSz="914400"/>
            <a:r>
              <a:rPr lang="en-US" sz="2400" b="1" i="1" u="sng">
                <a:latin typeface="Times New Roman" pitchFamily="18" charset="0"/>
                <a:cs typeface="Times New Roman" pitchFamily="18" charset="0"/>
              </a:rPr>
              <a:t>Where else did the holes line up?</a:t>
            </a:r>
          </a:p>
        </p:txBody>
      </p:sp>
      <p:sp>
        <p:nvSpPr>
          <p:cNvPr id="16386" name="AutoShape 6"/>
          <p:cNvSpPr>
            <a:spLocks noChangeArrowheads="1"/>
          </p:cNvSpPr>
          <p:nvPr/>
        </p:nvSpPr>
        <p:spPr bwMode="auto">
          <a:xfrm>
            <a:off x="5265738" y="1893888"/>
            <a:ext cx="998537" cy="969962"/>
          </a:xfrm>
          <a:prstGeom prst="parallelogram">
            <a:avLst>
              <a:gd name="adj" fmla="val 25736"/>
            </a:avLst>
          </a:prstGeom>
          <a:solidFill>
            <a:srgbClr val="FFCC00"/>
          </a:solidFill>
          <a:ln w="9525">
            <a:solidFill>
              <a:schemeClr val="tx1"/>
            </a:solidFill>
            <a:miter lim="800000"/>
            <a:headEnd/>
            <a:tailEnd/>
          </a:ln>
        </p:spPr>
        <p:txBody>
          <a:bodyPr wrap="none" anchor="ctr"/>
          <a:lstStyle/>
          <a:p>
            <a:endParaRPr lang="en-US"/>
          </a:p>
        </p:txBody>
      </p:sp>
      <p:sp>
        <p:nvSpPr>
          <p:cNvPr id="16387" name="AutoShape 8"/>
          <p:cNvSpPr>
            <a:spLocks noChangeArrowheads="1"/>
          </p:cNvSpPr>
          <p:nvPr/>
        </p:nvSpPr>
        <p:spPr bwMode="auto">
          <a:xfrm>
            <a:off x="6359525" y="2636838"/>
            <a:ext cx="998538" cy="969962"/>
          </a:xfrm>
          <a:prstGeom prst="parallelogram">
            <a:avLst>
              <a:gd name="adj" fmla="val 25737"/>
            </a:avLst>
          </a:prstGeom>
          <a:solidFill>
            <a:srgbClr val="FFCC00"/>
          </a:solidFill>
          <a:ln w="9525">
            <a:solidFill>
              <a:schemeClr val="tx1"/>
            </a:solidFill>
            <a:miter lim="800000"/>
            <a:headEnd/>
            <a:tailEnd/>
          </a:ln>
        </p:spPr>
        <p:txBody>
          <a:bodyPr wrap="none" anchor="ctr"/>
          <a:lstStyle/>
          <a:p>
            <a:endParaRPr lang="en-US"/>
          </a:p>
        </p:txBody>
      </p:sp>
      <p:sp>
        <p:nvSpPr>
          <p:cNvPr id="16388" name="AutoShape 9"/>
          <p:cNvSpPr>
            <a:spLocks noChangeArrowheads="1"/>
          </p:cNvSpPr>
          <p:nvPr/>
        </p:nvSpPr>
        <p:spPr bwMode="auto">
          <a:xfrm>
            <a:off x="7215188" y="3121025"/>
            <a:ext cx="998537" cy="969963"/>
          </a:xfrm>
          <a:prstGeom prst="parallelogram">
            <a:avLst>
              <a:gd name="adj" fmla="val 25736"/>
            </a:avLst>
          </a:prstGeom>
          <a:solidFill>
            <a:srgbClr val="FFCC00"/>
          </a:solidFill>
          <a:ln w="9525">
            <a:solidFill>
              <a:schemeClr val="tx1"/>
            </a:solidFill>
            <a:miter lim="800000"/>
            <a:headEnd/>
            <a:tailEnd/>
          </a:ln>
        </p:spPr>
        <p:txBody>
          <a:bodyPr wrap="none" anchor="ctr"/>
          <a:lstStyle/>
          <a:p>
            <a:endParaRPr lang="en-US"/>
          </a:p>
        </p:txBody>
      </p:sp>
      <p:sp>
        <p:nvSpPr>
          <p:cNvPr id="16389" name="Oval 11"/>
          <p:cNvSpPr>
            <a:spLocks noChangeArrowheads="1"/>
          </p:cNvSpPr>
          <p:nvPr/>
        </p:nvSpPr>
        <p:spPr bwMode="auto">
          <a:xfrm rot="-3129277">
            <a:off x="5730875" y="2046288"/>
            <a:ext cx="407988" cy="258762"/>
          </a:xfrm>
          <a:prstGeom prst="ellipse">
            <a:avLst/>
          </a:prstGeom>
          <a:solidFill>
            <a:schemeClr val="bg1"/>
          </a:solidFill>
          <a:ln w="9525">
            <a:solidFill>
              <a:schemeClr val="tx1"/>
            </a:solidFill>
            <a:round/>
            <a:headEnd/>
            <a:tailEnd/>
          </a:ln>
        </p:spPr>
        <p:txBody>
          <a:bodyPr rot="10800000" wrap="none" anchor="ctr"/>
          <a:lstStyle/>
          <a:p>
            <a:endParaRPr lang="en-US"/>
          </a:p>
        </p:txBody>
      </p:sp>
      <p:sp>
        <p:nvSpPr>
          <p:cNvPr id="16390" name="Oval 12"/>
          <p:cNvSpPr>
            <a:spLocks noChangeArrowheads="1"/>
          </p:cNvSpPr>
          <p:nvPr/>
        </p:nvSpPr>
        <p:spPr bwMode="auto">
          <a:xfrm rot="-3129277">
            <a:off x="6602413" y="3063875"/>
            <a:ext cx="407987" cy="258763"/>
          </a:xfrm>
          <a:prstGeom prst="ellipse">
            <a:avLst/>
          </a:prstGeom>
          <a:solidFill>
            <a:schemeClr val="bg1"/>
          </a:solidFill>
          <a:ln w="9525">
            <a:solidFill>
              <a:schemeClr val="tx1"/>
            </a:solidFill>
            <a:round/>
            <a:headEnd/>
            <a:tailEnd/>
          </a:ln>
        </p:spPr>
        <p:txBody>
          <a:bodyPr rot="10800000" wrap="none" anchor="ctr"/>
          <a:lstStyle/>
          <a:p>
            <a:endParaRPr lang="en-US"/>
          </a:p>
        </p:txBody>
      </p:sp>
      <p:sp>
        <p:nvSpPr>
          <p:cNvPr id="16391" name="Oval 13"/>
          <p:cNvSpPr>
            <a:spLocks noChangeArrowheads="1"/>
          </p:cNvSpPr>
          <p:nvPr/>
        </p:nvSpPr>
        <p:spPr bwMode="auto">
          <a:xfrm rot="-3129277">
            <a:off x="7640638" y="3471862"/>
            <a:ext cx="407988" cy="258763"/>
          </a:xfrm>
          <a:prstGeom prst="ellipse">
            <a:avLst/>
          </a:prstGeom>
          <a:solidFill>
            <a:schemeClr val="bg1"/>
          </a:solidFill>
          <a:ln w="9525">
            <a:solidFill>
              <a:schemeClr val="tx1"/>
            </a:solidFill>
            <a:round/>
            <a:headEnd/>
            <a:tailEnd/>
          </a:ln>
        </p:spPr>
        <p:txBody>
          <a:bodyPr rot="10800000" wrap="none" anchor="ctr"/>
          <a:lstStyle/>
          <a:p>
            <a:endParaRPr lang="en-US"/>
          </a:p>
        </p:txBody>
      </p:sp>
      <p:sp>
        <p:nvSpPr>
          <p:cNvPr id="16392" name="Line 15"/>
          <p:cNvSpPr>
            <a:spLocks noChangeShapeType="1"/>
          </p:cNvSpPr>
          <p:nvPr/>
        </p:nvSpPr>
        <p:spPr bwMode="auto">
          <a:xfrm>
            <a:off x="5935663" y="2114550"/>
            <a:ext cx="954087" cy="352425"/>
          </a:xfrm>
          <a:prstGeom prst="line">
            <a:avLst/>
          </a:prstGeom>
          <a:noFill/>
          <a:ln w="9525">
            <a:solidFill>
              <a:schemeClr val="tx1"/>
            </a:solidFill>
            <a:round/>
            <a:headEnd/>
            <a:tailEnd type="triangle" w="med" len="med"/>
          </a:ln>
        </p:spPr>
        <p:txBody>
          <a:bodyPr/>
          <a:lstStyle/>
          <a:p>
            <a:endParaRPr lang="en-US"/>
          </a:p>
        </p:txBody>
      </p:sp>
      <p:sp>
        <p:nvSpPr>
          <p:cNvPr id="16393" name="Line 16"/>
          <p:cNvSpPr>
            <a:spLocks noChangeShapeType="1"/>
          </p:cNvSpPr>
          <p:nvPr/>
        </p:nvSpPr>
        <p:spPr bwMode="auto">
          <a:xfrm>
            <a:off x="6743700" y="3101975"/>
            <a:ext cx="614363" cy="307975"/>
          </a:xfrm>
          <a:prstGeom prst="line">
            <a:avLst/>
          </a:prstGeom>
          <a:noFill/>
          <a:ln w="9525">
            <a:solidFill>
              <a:schemeClr val="tx1"/>
            </a:solidFill>
            <a:round/>
            <a:headEnd/>
            <a:tailEnd type="triangle" w="med" len="med"/>
          </a:ln>
        </p:spPr>
        <p:txBody>
          <a:bodyPr/>
          <a:lstStyle/>
          <a:p>
            <a:endParaRPr lang="en-US"/>
          </a:p>
        </p:txBody>
      </p:sp>
      <p:sp>
        <p:nvSpPr>
          <p:cNvPr id="16394" name="Line 17"/>
          <p:cNvSpPr>
            <a:spLocks noChangeShapeType="1"/>
          </p:cNvSpPr>
          <p:nvPr/>
        </p:nvSpPr>
        <p:spPr bwMode="auto">
          <a:xfrm>
            <a:off x="7715250" y="3606800"/>
            <a:ext cx="809625" cy="484188"/>
          </a:xfrm>
          <a:prstGeom prst="line">
            <a:avLst/>
          </a:prstGeom>
          <a:noFill/>
          <a:ln w="9525">
            <a:solidFill>
              <a:schemeClr val="tx1"/>
            </a:solidFill>
            <a:round/>
            <a:headEnd/>
            <a:tailEnd type="triangle" w="med" len="med"/>
          </a:ln>
        </p:spPr>
        <p:txBody>
          <a:bodyPr/>
          <a:lstStyle/>
          <a:p>
            <a:endParaRPr lang="en-US"/>
          </a:p>
        </p:txBody>
      </p:sp>
      <p:sp>
        <p:nvSpPr>
          <p:cNvPr id="16395" name="Text Box 18"/>
          <p:cNvSpPr txBox="1">
            <a:spLocks noChangeArrowheads="1"/>
          </p:cNvSpPr>
          <p:nvPr/>
        </p:nvSpPr>
        <p:spPr bwMode="auto">
          <a:xfrm>
            <a:off x="7358063" y="4092575"/>
            <a:ext cx="465137" cy="336550"/>
          </a:xfrm>
          <a:prstGeom prst="rect">
            <a:avLst/>
          </a:prstGeom>
          <a:noFill/>
          <a:ln w="9525">
            <a:noFill/>
            <a:miter lim="800000"/>
            <a:headEnd/>
            <a:tailEnd/>
          </a:ln>
        </p:spPr>
        <p:txBody>
          <a:bodyPr wrap="none">
            <a:spAutoFit/>
          </a:bodyPr>
          <a:lstStyle/>
          <a:p>
            <a:pPr defTabSz="914400"/>
            <a:r>
              <a:rPr lang="en-US" b="1" i="1">
                <a:latin typeface="Times New Roman" pitchFamily="18" charset="0"/>
                <a:cs typeface="Times New Roman" pitchFamily="18" charset="0"/>
              </a:rPr>
              <a:t>QA</a:t>
            </a:r>
          </a:p>
        </p:txBody>
      </p:sp>
      <p:sp>
        <p:nvSpPr>
          <p:cNvPr id="16396" name="Text Box 19"/>
          <p:cNvSpPr txBox="1">
            <a:spLocks noChangeArrowheads="1"/>
          </p:cNvSpPr>
          <p:nvPr/>
        </p:nvSpPr>
        <p:spPr bwMode="auto">
          <a:xfrm>
            <a:off x="6170613" y="3606800"/>
            <a:ext cx="1146175" cy="336550"/>
          </a:xfrm>
          <a:prstGeom prst="rect">
            <a:avLst/>
          </a:prstGeom>
          <a:noFill/>
          <a:ln w="9525">
            <a:noFill/>
            <a:miter lim="800000"/>
            <a:headEnd/>
            <a:tailEnd/>
          </a:ln>
        </p:spPr>
        <p:txBody>
          <a:bodyPr wrap="none">
            <a:spAutoFit/>
          </a:bodyPr>
          <a:lstStyle/>
          <a:p>
            <a:pPr defTabSz="914400"/>
            <a:r>
              <a:rPr lang="en-US" b="1" i="1">
                <a:latin typeface="Times New Roman" pitchFamily="18" charset="0"/>
                <a:cs typeface="Times New Roman" pitchFamily="18" charset="0"/>
              </a:rPr>
              <a:t>Conformity</a:t>
            </a:r>
          </a:p>
        </p:txBody>
      </p:sp>
      <p:sp>
        <p:nvSpPr>
          <p:cNvPr id="16397" name="Rectangle 21"/>
          <p:cNvSpPr>
            <a:spLocks noChangeArrowheads="1"/>
          </p:cNvSpPr>
          <p:nvPr/>
        </p:nvSpPr>
        <p:spPr bwMode="auto">
          <a:xfrm>
            <a:off x="2619375" y="2379663"/>
            <a:ext cx="1492250" cy="2409825"/>
          </a:xfrm>
          <a:prstGeom prst="rect">
            <a:avLst/>
          </a:prstGeom>
          <a:solidFill>
            <a:srgbClr val="E0E8EC"/>
          </a:solidFill>
          <a:ln w="38100" cmpd="dbl">
            <a:solidFill>
              <a:schemeClr val="tx1"/>
            </a:solidFill>
            <a:miter lim="800000"/>
            <a:headEnd/>
            <a:tailEnd/>
          </a:ln>
        </p:spPr>
        <p:txBody>
          <a:bodyPr wrap="none" anchor="ctr"/>
          <a:lstStyle/>
          <a:p>
            <a:pPr algn="ctr" defTabSz="914400"/>
            <a:r>
              <a:rPr lang="en-US">
                <a:latin typeface="Times New Roman" pitchFamily="18" charset="0"/>
                <a:cs typeface="Times New Roman" pitchFamily="18" charset="0"/>
              </a:rPr>
              <a:t>A/W </a:t>
            </a:r>
          </a:p>
          <a:p>
            <a:pPr algn="ctr" defTabSz="914400"/>
            <a:r>
              <a:rPr lang="en-US">
                <a:latin typeface="Times New Roman" pitchFamily="18" charset="0"/>
                <a:cs typeface="Times New Roman" pitchFamily="18" charset="0"/>
              </a:rPr>
              <a:t>Certification</a:t>
            </a:r>
          </a:p>
        </p:txBody>
      </p:sp>
      <p:sp>
        <p:nvSpPr>
          <p:cNvPr id="16398" name="Rectangle 22"/>
          <p:cNvSpPr>
            <a:spLocks noChangeArrowheads="1"/>
          </p:cNvSpPr>
          <p:nvPr/>
        </p:nvSpPr>
        <p:spPr bwMode="auto">
          <a:xfrm>
            <a:off x="385763" y="2379663"/>
            <a:ext cx="1541462" cy="2409825"/>
          </a:xfrm>
          <a:prstGeom prst="rect">
            <a:avLst/>
          </a:prstGeom>
          <a:solidFill>
            <a:srgbClr val="FFCCFF"/>
          </a:solidFill>
          <a:ln w="38100" cmpd="dbl">
            <a:solidFill>
              <a:schemeClr val="tx1"/>
            </a:solidFill>
            <a:miter lim="800000"/>
            <a:headEnd/>
            <a:tailEnd/>
          </a:ln>
        </p:spPr>
        <p:txBody>
          <a:bodyPr wrap="none" anchor="ctr"/>
          <a:lstStyle/>
          <a:p>
            <a:pPr algn="ctr" defTabSz="914400"/>
            <a:r>
              <a:rPr lang="en-US">
                <a:latin typeface="Times New Roman" pitchFamily="18" charset="0"/>
                <a:cs typeface="Times New Roman" pitchFamily="18" charset="0"/>
              </a:rPr>
              <a:t>Configuration</a:t>
            </a:r>
          </a:p>
          <a:p>
            <a:pPr algn="ctr" defTabSz="914400"/>
            <a:r>
              <a:rPr lang="en-US">
                <a:latin typeface="Times New Roman" pitchFamily="18" charset="0"/>
                <a:cs typeface="Times New Roman" pitchFamily="18" charset="0"/>
              </a:rPr>
              <a:t>Documentation</a:t>
            </a:r>
          </a:p>
        </p:txBody>
      </p:sp>
      <p:sp>
        <p:nvSpPr>
          <p:cNvPr id="16399" name="Text Box 26"/>
          <p:cNvSpPr txBox="1">
            <a:spLocks noChangeArrowheads="1"/>
          </p:cNvSpPr>
          <p:nvPr/>
        </p:nvSpPr>
        <p:spPr bwMode="auto">
          <a:xfrm>
            <a:off x="2314575" y="4789488"/>
            <a:ext cx="2106613" cy="581025"/>
          </a:xfrm>
          <a:prstGeom prst="rect">
            <a:avLst/>
          </a:prstGeom>
          <a:noFill/>
          <a:ln w="9525">
            <a:noFill/>
            <a:miter lim="800000"/>
            <a:headEnd/>
            <a:tailEnd/>
          </a:ln>
        </p:spPr>
        <p:txBody>
          <a:bodyPr wrap="none">
            <a:spAutoFit/>
          </a:bodyPr>
          <a:lstStyle/>
          <a:p>
            <a:pPr algn="ctr" defTabSz="914400"/>
            <a:r>
              <a:rPr lang="en-US" b="1" i="1">
                <a:latin typeface="Times New Roman" pitchFamily="18" charset="0"/>
                <a:cs typeface="Times New Roman" pitchFamily="18" charset="0"/>
              </a:rPr>
              <a:t>Sound Engineering</a:t>
            </a:r>
          </a:p>
          <a:p>
            <a:pPr algn="ctr" defTabSz="914400"/>
            <a:r>
              <a:rPr lang="en-US" b="1" i="1">
                <a:latin typeface="Times New Roman" pitchFamily="18" charset="0"/>
                <a:cs typeface="Times New Roman" pitchFamily="18" charset="0"/>
              </a:rPr>
              <a:t>Evaluation of the Part </a:t>
            </a:r>
          </a:p>
        </p:txBody>
      </p:sp>
      <p:sp>
        <p:nvSpPr>
          <p:cNvPr id="16400" name="Text Box 27"/>
          <p:cNvSpPr txBox="1">
            <a:spLocks noChangeArrowheads="1"/>
          </p:cNvSpPr>
          <p:nvPr/>
        </p:nvSpPr>
        <p:spPr bwMode="auto">
          <a:xfrm>
            <a:off x="196850" y="4789488"/>
            <a:ext cx="2139950" cy="581025"/>
          </a:xfrm>
          <a:prstGeom prst="rect">
            <a:avLst/>
          </a:prstGeom>
          <a:noFill/>
          <a:ln w="9525">
            <a:noFill/>
            <a:miter lim="800000"/>
            <a:headEnd/>
            <a:tailEnd/>
          </a:ln>
        </p:spPr>
        <p:txBody>
          <a:bodyPr wrap="none">
            <a:spAutoFit/>
          </a:bodyPr>
          <a:lstStyle/>
          <a:p>
            <a:pPr algn="ctr" defTabSz="914400"/>
            <a:r>
              <a:rPr lang="en-US" b="1" i="1">
                <a:latin typeface="Times New Roman" pitchFamily="18" charset="0"/>
                <a:cs typeface="Times New Roman" pitchFamily="18" charset="0"/>
              </a:rPr>
              <a:t>Sound Identification </a:t>
            </a:r>
          </a:p>
          <a:p>
            <a:pPr algn="ctr" defTabSz="914400"/>
            <a:r>
              <a:rPr lang="en-US" b="1" i="1">
                <a:latin typeface="Times New Roman" pitchFamily="18" charset="0"/>
                <a:cs typeface="Times New Roman" pitchFamily="18" charset="0"/>
              </a:rPr>
              <a:t>and Control of the Part</a:t>
            </a:r>
          </a:p>
        </p:txBody>
      </p:sp>
      <p:sp>
        <p:nvSpPr>
          <p:cNvPr id="16401" name="Text Box 28"/>
          <p:cNvSpPr txBox="1">
            <a:spLocks noChangeArrowheads="1"/>
          </p:cNvSpPr>
          <p:nvPr/>
        </p:nvSpPr>
        <p:spPr bwMode="auto">
          <a:xfrm>
            <a:off x="1411288" y="1338263"/>
            <a:ext cx="1773237" cy="396875"/>
          </a:xfrm>
          <a:prstGeom prst="rect">
            <a:avLst/>
          </a:prstGeom>
          <a:noFill/>
          <a:ln w="9525">
            <a:noFill/>
            <a:miter lim="800000"/>
            <a:headEnd/>
            <a:tailEnd/>
          </a:ln>
        </p:spPr>
        <p:txBody>
          <a:bodyPr wrap="none">
            <a:spAutoFit/>
          </a:bodyPr>
          <a:lstStyle/>
          <a:p>
            <a:pPr defTabSz="914400"/>
            <a:r>
              <a:rPr lang="en-US" sz="2000" b="1">
                <a:latin typeface="Times New Roman" pitchFamily="18" charset="0"/>
                <a:cs typeface="Times New Roman" pitchFamily="18" charset="0"/>
              </a:rPr>
              <a:t>NOT HERE…</a:t>
            </a:r>
          </a:p>
        </p:txBody>
      </p:sp>
      <p:sp>
        <p:nvSpPr>
          <p:cNvPr id="16402" name="Text Box 29"/>
          <p:cNvSpPr txBox="1">
            <a:spLocks noChangeArrowheads="1"/>
          </p:cNvSpPr>
          <p:nvPr/>
        </p:nvSpPr>
        <p:spPr bwMode="auto">
          <a:xfrm>
            <a:off x="6511925" y="1257300"/>
            <a:ext cx="1746250" cy="406400"/>
          </a:xfrm>
          <a:prstGeom prst="rect">
            <a:avLst/>
          </a:prstGeom>
          <a:noFill/>
          <a:ln w="9525">
            <a:solidFill>
              <a:schemeClr val="tx1"/>
            </a:solidFill>
            <a:miter lim="800000"/>
            <a:headEnd/>
            <a:tailEnd/>
          </a:ln>
        </p:spPr>
        <p:txBody>
          <a:bodyPr wrap="none">
            <a:spAutoFit/>
          </a:bodyPr>
          <a:lstStyle/>
          <a:p>
            <a:pPr defTabSz="914400"/>
            <a:r>
              <a:rPr lang="en-US" sz="2000" b="1">
                <a:latin typeface="Times New Roman" pitchFamily="18" charset="0"/>
                <a:cs typeface="Times New Roman" pitchFamily="18" charset="0"/>
              </a:rPr>
              <a:t>…but, HERE!</a:t>
            </a:r>
          </a:p>
        </p:txBody>
      </p:sp>
      <p:sp>
        <p:nvSpPr>
          <p:cNvPr id="16403" name="Text Box 30"/>
          <p:cNvSpPr txBox="1">
            <a:spLocks noChangeArrowheads="1"/>
          </p:cNvSpPr>
          <p:nvPr/>
        </p:nvSpPr>
        <p:spPr bwMode="auto">
          <a:xfrm>
            <a:off x="1951038" y="2817813"/>
            <a:ext cx="628650" cy="1006475"/>
          </a:xfrm>
          <a:prstGeom prst="rect">
            <a:avLst/>
          </a:prstGeom>
          <a:noFill/>
          <a:ln w="9525">
            <a:noFill/>
            <a:miter lim="800000"/>
            <a:headEnd/>
            <a:tailEnd/>
          </a:ln>
        </p:spPr>
        <p:txBody>
          <a:bodyPr wrap="none">
            <a:spAutoFit/>
          </a:bodyPr>
          <a:lstStyle/>
          <a:p>
            <a:pPr defTabSz="914400"/>
            <a:r>
              <a:rPr lang="en-US" sz="6000"/>
              <a:t>=</a:t>
            </a:r>
          </a:p>
        </p:txBody>
      </p:sp>
      <p:sp>
        <p:nvSpPr>
          <p:cNvPr id="16404" name="Rectangle 31"/>
          <p:cNvSpPr>
            <a:spLocks noChangeArrowheads="1"/>
          </p:cNvSpPr>
          <p:nvPr/>
        </p:nvSpPr>
        <p:spPr bwMode="auto">
          <a:xfrm>
            <a:off x="5100638" y="2863850"/>
            <a:ext cx="1079500" cy="581025"/>
          </a:xfrm>
          <a:prstGeom prst="rect">
            <a:avLst/>
          </a:prstGeom>
          <a:noFill/>
          <a:ln w="9525">
            <a:noFill/>
            <a:miter lim="800000"/>
            <a:headEnd/>
            <a:tailEnd/>
          </a:ln>
        </p:spPr>
        <p:txBody>
          <a:bodyPr wrap="none">
            <a:spAutoFit/>
          </a:bodyPr>
          <a:lstStyle/>
          <a:p>
            <a:pPr algn="ctr" defTabSz="914400"/>
            <a:r>
              <a:rPr lang="en-US" b="1" i="1">
                <a:latin typeface="Times New Roman" pitchFamily="18" charset="0"/>
                <a:cs typeface="Times New Roman" pitchFamily="18" charset="0"/>
              </a:rPr>
              <a:t>Inter-</a:t>
            </a:r>
          </a:p>
          <a:p>
            <a:pPr algn="ctr" defTabSz="914400"/>
            <a:r>
              <a:rPr lang="en-US" b="1" i="1">
                <a:latin typeface="Times New Roman" pitchFamily="18" charset="0"/>
                <a:cs typeface="Times New Roman" pitchFamily="18" charset="0"/>
              </a:rPr>
              <a:t>operability</a:t>
            </a:r>
          </a:p>
        </p:txBody>
      </p:sp>
      <p:sp>
        <p:nvSpPr>
          <p:cNvPr id="16405" name="Rectangle 22"/>
          <p:cNvSpPr>
            <a:spLocks noChangeArrowheads="1"/>
          </p:cNvSpPr>
          <p:nvPr/>
        </p:nvSpPr>
        <p:spPr bwMode="auto">
          <a:xfrm>
            <a:off x="6208713" y="2241550"/>
            <a:ext cx="2422525" cy="2551113"/>
          </a:xfrm>
          <a:prstGeom prst="rect">
            <a:avLst/>
          </a:prstGeom>
          <a:noFill/>
          <a:ln w="9525">
            <a:solidFill>
              <a:schemeClr val="tx1"/>
            </a:solidFill>
            <a:prstDash val="lgDash"/>
            <a:miter lim="800000"/>
            <a:headEnd/>
            <a:tailEnd/>
          </a:ln>
        </p:spPr>
        <p:txBody>
          <a:bodyPr wrap="none" anchor="ctr"/>
          <a:lstStyle/>
          <a:p>
            <a:endParaRPr lang="en-US"/>
          </a:p>
        </p:txBody>
      </p:sp>
      <p:sp>
        <p:nvSpPr>
          <p:cNvPr id="16406" name="Text Box 23"/>
          <p:cNvSpPr txBox="1">
            <a:spLocks noChangeArrowheads="1"/>
          </p:cNvSpPr>
          <p:nvPr/>
        </p:nvSpPr>
        <p:spPr bwMode="auto">
          <a:xfrm>
            <a:off x="5100638" y="4919663"/>
            <a:ext cx="3502025" cy="581025"/>
          </a:xfrm>
          <a:prstGeom prst="rect">
            <a:avLst/>
          </a:prstGeom>
          <a:noFill/>
          <a:ln w="9525">
            <a:noFill/>
            <a:miter lim="800000"/>
            <a:headEnd/>
            <a:tailEnd/>
          </a:ln>
        </p:spPr>
        <p:txBody>
          <a:bodyPr>
            <a:spAutoFit/>
          </a:bodyPr>
          <a:lstStyle/>
          <a:p>
            <a:pPr algn="ctr" defTabSz="914400"/>
            <a:r>
              <a:rPr lang="en-US" b="1">
                <a:latin typeface="Times New Roman" pitchFamily="18" charset="0"/>
                <a:cs typeface="Times New Roman" pitchFamily="18" charset="0"/>
              </a:rPr>
              <a:t>Two out of the three basic verifications had holes that lined up!</a:t>
            </a:r>
          </a:p>
        </p:txBody>
      </p:sp>
      <p:sp>
        <p:nvSpPr>
          <p:cNvPr id="16409" name="Text Box 25"/>
          <p:cNvSpPr txBox="1">
            <a:spLocks noChangeArrowheads="1"/>
          </p:cNvSpPr>
          <p:nvPr/>
        </p:nvSpPr>
        <p:spPr bwMode="auto">
          <a:xfrm>
            <a:off x="846138" y="5888038"/>
            <a:ext cx="7281862" cy="396875"/>
          </a:xfrm>
          <a:prstGeom prst="rect">
            <a:avLst/>
          </a:prstGeom>
          <a:noFill/>
          <a:ln w="9525">
            <a:noFill/>
            <a:miter lim="800000"/>
            <a:headEnd/>
            <a:tailEnd/>
          </a:ln>
        </p:spPr>
        <p:txBody>
          <a:bodyPr wrap="none">
            <a:spAutoFit/>
          </a:bodyPr>
          <a:lstStyle/>
          <a:p>
            <a:pPr defTabSz="914400"/>
            <a:r>
              <a:rPr lang="en-US" sz="2000" b="1">
                <a:latin typeface="Times New Roman" pitchFamily="18" charset="0"/>
                <a:cs typeface="Times New Roman" pitchFamily="18" charset="0"/>
              </a:rPr>
              <a:t>The </a:t>
            </a:r>
            <a:r>
              <a:rPr lang="en-US" sz="2000" b="1">
                <a:solidFill>
                  <a:srgbClr val="FF0000"/>
                </a:solidFill>
                <a:latin typeface="Times New Roman" pitchFamily="18" charset="0"/>
                <a:cs typeface="Times New Roman" pitchFamily="18" charset="0"/>
              </a:rPr>
              <a:t>KEY</a:t>
            </a:r>
            <a:r>
              <a:rPr lang="en-US" sz="2000" b="1">
                <a:latin typeface="Times New Roman" pitchFamily="18" charset="0"/>
                <a:cs typeface="Times New Roman" pitchFamily="18" charset="0"/>
              </a:rPr>
              <a:t> Documents matched, but all verifications </a:t>
            </a:r>
            <a:r>
              <a:rPr lang="en-US" sz="2000" b="1" u="sng">
                <a:latin typeface="Times New Roman" pitchFamily="18" charset="0"/>
                <a:cs typeface="Times New Roman" pitchFamily="18" charset="0"/>
              </a:rPr>
              <a:t>did not occur</a:t>
            </a:r>
            <a:r>
              <a:rPr lang="en-US" sz="2000" b="1">
                <a:latin typeface="Times New Roman" pitchFamily="18" charset="0"/>
                <a:cs typeface="Times New Roman" pitchFamily="18" charset="0"/>
              </a:rPr>
              <a:t>.</a:t>
            </a:r>
            <a:endParaRPr lang="en-US" sz="2000" b="1" u="sng">
              <a:latin typeface="Times New Roman" pitchFamily="18" charset="0"/>
              <a:cs typeface="Times New Roman" pitchFamily="18" charset="0"/>
            </a:endParaRPr>
          </a:p>
        </p:txBody>
      </p:sp>
      <p:sp>
        <p:nvSpPr>
          <p:cNvPr id="16413" name="AutoShape 29"/>
          <p:cNvSpPr>
            <a:spLocks noChangeArrowheads="1"/>
          </p:cNvSpPr>
          <p:nvPr/>
        </p:nvSpPr>
        <p:spPr bwMode="auto">
          <a:xfrm rot="-5400000">
            <a:off x="3624263" y="4454525"/>
            <a:ext cx="268287" cy="303213"/>
          </a:xfrm>
          <a:prstGeom prst="wave">
            <a:avLst>
              <a:gd name="adj1" fmla="val 13005"/>
              <a:gd name="adj2" fmla="val 10000"/>
            </a:avLst>
          </a:prstGeom>
          <a:solidFill>
            <a:srgbClr val="00CC00"/>
          </a:solidFill>
          <a:ln w="9525">
            <a:solidFill>
              <a:schemeClr val="tx1"/>
            </a:solidFill>
            <a:round/>
            <a:headEnd/>
            <a:tailEnd/>
          </a:ln>
        </p:spPr>
        <p:txBody>
          <a:bodyPr vert="eaVert" wrap="none" anchor="ctr"/>
          <a:lstStyle/>
          <a:p>
            <a:endParaRPr lang="en-US"/>
          </a:p>
        </p:txBody>
      </p:sp>
      <p:sp>
        <p:nvSpPr>
          <p:cNvPr id="40988" name="AutoShape 28"/>
          <p:cNvSpPr>
            <a:spLocks noChangeArrowheads="1"/>
          </p:cNvSpPr>
          <p:nvPr/>
        </p:nvSpPr>
        <p:spPr bwMode="auto">
          <a:xfrm>
            <a:off x="3470275" y="4140200"/>
            <a:ext cx="439738" cy="484188"/>
          </a:xfrm>
          <a:prstGeom prst="star24">
            <a:avLst>
              <a:gd name="adj" fmla="val 37500"/>
            </a:avLst>
          </a:prstGeom>
          <a:solidFill>
            <a:srgbClr val="FFCC00"/>
          </a:solidFill>
          <a:ln w="9525">
            <a:solidFill>
              <a:schemeClr val="tx1"/>
            </a:solidFill>
            <a:miter lim="800000"/>
            <a:headEnd/>
            <a:tailEnd/>
          </a:ln>
        </p:spPr>
        <p:txBody>
          <a:bodyPr wrap="none" anchor="ctr"/>
          <a:lstStyle/>
          <a:p>
            <a:endParaRPr lang="en-US"/>
          </a:p>
        </p:txBody>
      </p:sp>
      <p:sp>
        <p:nvSpPr>
          <p:cNvPr id="3" name="Text Box 28"/>
          <p:cNvSpPr txBox="1">
            <a:spLocks noChangeArrowheads="1"/>
          </p:cNvSpPr>
          <p:nvPr/>
        </p:nvSpPr>
        <p:spPr bwMode="auto">
          <a:xfrm>
            <a:off x="1019175" y="1893888"/>
            <a:ext cx="2616200" cy="396875"/>
          </a:xfrm>
          <a:prstGeom prst="rect">
            <a:avLst/>
          </a:prstGeom>
          <a:noFill/>
          <a:ln w="9525">
            <a:noFill/>
            <a:miter lim="800000"/>
            <a:headEnd/>
            <a:tailEnd/>
          </a:ln>
        </p:spPr>
        <p:txBody>
          <a:bodyPr wrap="none">
            <a:spAutoFit/>
          </a:bodyPr>
          <a:lstStyle/>
          <a:p>
            <a:pPr defTabSz="914400"/>
            <a:r>
              <a:rPr lang="en-US" sz="2000" b="1" i="1">
                <a:latin typeface="Times New Roman" pitchFamily="18" charset="0"/>
                <a:cs typeface="Times New Roman" pitchFamily="18" charset="0"/>
              </a:rPr>
              <a:t>Documentation Agreed</a:t>
            </a:r>
          </a:p>
        </p:txBody>
      </p:sp>
      <p:sp>
        <p:nvSpPr>
          <p:cNvPr id="16414" name="AutoShape 30"/>
          <p:cNvSpPr>
            <a:spLocks noChangeArrowheads="1"/>
          </p:cNvSpPr>
          <p:nvPr/>
        </p:nvSpPr>
        <p:spPr bwMode="auto">
          <a:xfrm rot="-5400000">
            <a:off x="1428750" y="4454526"/>
            <a:ext cx="268287" cy="303212"/>
          </a:xfrm>
          <a:prstGeom prst="wave">
            <a:avLst>
              <a:gd name="adj1" fmla="val 13005"/>
              <a:gd name="adj2" fmla="val 10000"/>
            </a:avLst>
          </a:prstGeom>
          <a:solidFill>
            <a:srgbClr val="00CC00"/>
          </a:solidFill>
          <a:ln w="9525">
            <a:solidFill>
              <a:schemeClr val="tx1"/>
            </a:solidFill>
            <a:round/>
            <a:headEnd/>
            <a:tailEnd/>
          </a:ln>
        </p:spPr>
        <p:txBody>
          <a:bodyPr wrap="none" anchor="ctr"/>
          <a:lstStyle/>
          <a:p>
            <a:endParaRPr lang="en-US"/>
          </a:p>
        </p:txBody>
      </p:sp>
      <p:sp>
        <p:nvSpPr>
          <p:cNvPr id="40991" name="AutoShape 27"/>
          <p:cNvSpPr>
            <a:spLocks noChangeArrowheads="1"/>
          </p:cNvSpPr>
          <p:nvPr/>
        </p:nvSpPr>
        <p:spPr bwMode="auto">
          <a:xfrm>
            <a:off x="1266825" y="4140200"/>
            <a:ext cx="439738" cy="484188"/>
          </a:xfrm>
          <a:prstGeom prst="star24">
            <a:avLst>
              <a:gd name="adj" fmla="val 37500"/>
            </a:avLst>
          </a:prstGeom>
          <a:solidFill>
            <a:srgbClr val="FFCC00"/>
          </a:solidFill>
          <a:ln w="9525">
            <a:solidFill>
              <a:schemeClr val="tx1"/>
            </a:solidFill>
            <a:miter lim="800000"/>
            <a:headEnd/>
            <a:tailEnd/>
          </a:ln>
        </p:spPr>
        <p:txBody>
          <a:bodyPr wrap="none" anchor="ctr"/>
          <a:lstStyle/>
          <a:p>
            <a:endParaRPr lang="en-US"/>
          </a:p>
        </p:txBody>
      </p:sp>
      <p:sp>
        <p:nvSpPr>
          <p:cNvPr id="40992" name="Line 30"/>
          <p:cNvSpPr>
            <a:spLocks noChangeShapeType="1"/>
          </p:cNvSpPr>
          <p:nvPr/>
        </p:nvSpPr>
        <p:spPr bwMode="auto">
          <a:xfrm flipH="1" flipV="1">
            <a:off x="1190625" y="5370513"/>
            <a:ext cx="439738" cy="517525"/>
          </a:xfrm>
          <a:prstGeom prst="line">
            <a:avLst/>
          </a:prstGeom>
          <a:noFill/>
          <a:ln w="38100">
            <a:solidFill>
              <a:srgbClr val="FF0000"/>
            </a:solidFill>
            <a:round/>
            <a:headEnd/>
            <a:tailEnd type="stealth" w="lg" len="lg"/>
          </a:ln>
        </p:spPr>
        <p:txBody>
          <a:bodyPr/>
          <a:lstStyle/>
          <a:p>
            <a:endParaRPr lang="en-US"/>
          </a:p>
        </p:txBody>
      </p:sp>
      <p:sp>
        <p:nvSpPr>
          <p:cNvPr id="40993" name="Line 31"/>
          <p:cNvSpPr>
            <a:spLocks noChangeShapeType="1"/>
          </p:cNvSpPr>
          <p:nvPr/>
        </p:nvSpPr>
        <p:spPr bwMode="auto">
          <a:xfrm flipV="1">
            <a:off x="1782763" y="5370513"/>
            <a:ext cx="796925" cy="517525"/>
          </a:xfrm>
          <a:prstGeom prst="line">
            <a:avLst/>
          </a:prstGeom>
          <a:noFill/>
          <a:ln w="38100">
            <a:solidFill>
              <a:srgbClr val="FF0000"/>
            </a:solidFill>
            <a:round/>
            <a:headEnd/>
            <a:tailEnd type="stealth" w="lg" len="lg"/>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414"/>
                                        </p:tgtEl>
                                        <p:attrNameLst>
                                          <p:attrName>style.visibility</p:attrName>
                                        </p:attrNameLst>
                                      </p:cBhvr>
                                      <p:to>
                                        <p:strVal val="visible"/>
                                      </p:to>
                                    </p:set>
                                    <p:animEffect transition="in" filter="blinds(horizontal)">
                                      <p:cBhvr>
                                        <p:cTn id="7" dur="500"/>
                                        <p:tgtEl>
                                          <p:spTgt spid="1641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413"/>
                                        </p:tgtEl>
                                        <p:attrNameLst>
                                          <p:attrName>style.visibility</p:attrName>
                                        </p:attrNameLst>
                                      </p:cBhvr>
                                      <p:to>
                                        <p:strVal val="visible"/>
                                      </p:to>
                                    </p:set>
                                    <p:animEffect transition="in" filter="blinds(horizontal)">
                                      <p:cBhvr>
                                        <p:cTn id="10" dur="500"/>
                                        <p:tgtEl>
                                          <p:spTgt spid="1641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6397"/>
                                        </p:tgtEl>
                                        <p:attrNameLst>
                                          <p:attrName>style.visibility</p:attrName>
                                        </p:attrNameLst>
                                      </p:cBhvr>
                                      <p:to>
                                        <p:strVal val="visible"/>
                                      </p:to>
                                    </p:set>
                                    <p:animEffect transition="in" filter="blinds(horizontal)">
                                      <p:cBhvr>
                                        <p:cTn id="15" dur="500"/>
                                        <p:tgtEl>
                                          <p:spTgt spid="1639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6398"/>
                                        </p:tgtEl>
                                        <p:attrNameLst>
                                          <p:attrName>style.visibility</p:attrName>
                                        </p:attrNameLst>
                                      </p:cBhvr>
                                      <p:to>
                                        <p:strVal val="visible"/>
                                      </p:to>
                                    </p:set>
                                    <p:animEffect transition="in" filter="blinds(horizontal)">
                                      <p:cBhvr>
                                        <p:cTn id="18" dur="500"/>
                                        <p:tgtEl>
                                          <p:spTgt spid="16398"/>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6399"/>
                                        </p:tgtEl>
                                        <p:attrNameLst>
                                          <p:attrName>style.visibility</p:attrName>
                                        </p:attrNameLst>
                                      </p:cBhvr>
                                      <p:to>
                                        <p:strVal val="visible"/>
                                      </p:to>
                                    </p:set>
                                    <p:animEffect transition="in" filter="blinds(horizontal)">
                                      <p:cBhvr>
                                        <p:cTn id="21" dur="500"/>
                                        <p:tgtEl>
                                          <p:spTgt spid="16399"/>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6400"/>
                                        </p:tgtEl>
                                        <p:attrNameLst>
                                          <p:attrName>style.visibility</p:attrName>
                                        </p:attrNameLst>
                                      </p:cBhvr>
                                      <p:to>
                                        <p:strVal val="visible"/>
                                      </p:to>
                                    </p:set>
                                    <p:animEffect transition="in" filter="blinds(horizontal)">
                                      <p:cBhvr>
                                        <p:cTn id="24" dur="500"/>
                                        <p:tgtEl>
                                          <p:spTgt spid="16400"/>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6401"/>
                                        </p:tgtEl>
                                        <p:attrNameLst>
                                          <p:attrName>style.visibility</p:attrName>
                                        </p:attrNameLst>
                                      </p:cBhvr>
                                      <p:to>
                                        <p:strVal val="visible"/>
                                      </p:to>
                                    </p:set>
                                    <p:animEffect transition="in" filter="blinds(horizontal)">
                                      <p:cBhvr>
                                        <p:cTn id="27" dur="500"/>
                                        <p:tgtEl>
                                          <p:spTgt spid="16401"/>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6403"/>
                                        </p:tgtEl>
                                        <p:attrNameLst>
                                          <p:attrName>style.visibility</p:attrName>
                                        </p:attrNameLst>
                                      </p:cBhvr>
                                      <p:to>
                                        <p:strVal val="visible"/>
                                      </p:to>
                                    </p:set>
                                    <p:animEffect transition="in" filter="blinds(horizontal)">
                                      <p:cBhvr>
                                        <p:cTn id="30" dur="500"/>
                                        <p:tgtEl>
                                          <p:spTgt spid="16403"/>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linds(horizontal)">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6386"/>
                                        </p:tgtEl>
                                        <p:attrNameLst>
                                          <p:attrName>style.visibility</p:attrName>
                                        </p:attrNameLst>
                                      </p:cBhvr>
                                      <p:to>
                                        <p:strVal val="visible"/>
                                      </p:to>
                                    </p:set>
                                    <p:animEffect transition="in" filter="blinds(horizontal)">
                                      <p:cBhvr>
                                        <p:cTn id="38" dur="500"/>
                                        <p:tgtEl>
                                          <p:spTgt spid="16386"/>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16387"/>
                                        </p:tgtEl>
                                        <p:attrNameLst>
                                          <p:attrName>style.visibility</p:attrName>
                                        </p:attrNameLst>
                                      </p:cBhvr>
                                      <p:to>
                                        <p:strVal val="visible"/>
                                      </p:to>
                                    </p:set>
                                    <p:animEffect transition="in" filter="blinds(horizontal)">
                                      <p:cBhvr>
                                        <p:cTn id="41" dur="500"/>
                                        <p:tgtEl>
                                          <p:spTgt spid="16387"/>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6388"/>
                                        </p:tgtEl>
                                        <p:attrNameLst>
                                          <p:attrName>style.visibility</p:attrName>
                                        </p:attrNameLst>
                                      </p:cBhvr>
                                      <p:to>
                                        <p:strVal val="visible"/>
                                      </p:to>
                                    </p:set>
                                    <p:animEffect transition="in" filter="blinds(horizontal)">
                                      <p:cBhvr>
                                        <p:cTn id="44" dur="500"/>
                                        <p:tgtEl>
                                          <p:spTgt spid="16388"/>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6389"/>
                                        </p:tgtEl>
                                        <p:attrNameLst>
                                          <p:attrName>style.visibility</p:attrName>
                                        </p:attrNameLst>
                                      </p:cBhvr>
                                      <p:to>
                                        <p:strVal val="visible"/>
                                      </p:to>
                                    </p:set>
                                    <p:animEffect transition="in" filter="blinds(horizontal)">
                                      <p:cBhvr>
                                        <p:cTn id="47" dur="500"/>
                                        <p:tgtEl>
                                          <p:spTgt spid="16389"/>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6390"/>
                                        </p:tgtEl>
                                        <p:attrNameLst>
                                          <p:attrName>style.visibility</p:attrName>
                                        </p:attrNameLst>
                                      </p:cBhvr>
                                      <p:to>
                                        <p:strVal val="visible"/>
                                      </p:to>
                                    </p:set>
                                    <p:animEffect transition="in" filter="blinds(horizontal)">
                                      <p:cBhvr>
                                        <p:cTn id="50" dur="500"/>
                                        <p:tgtEl>
                                          <p:spTgt spid="16390"/>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16391"/>
                                        </p:tgtEl>
                                        <p:attrNameLst>
                                          <p:attrName>style.visibility</p:attrName>
                                        </p:attrNameLst>
                                      </p:cBhvr>
                                      <p:to>
                                        <p:strVal val="visible"/>
                                      </p:to>
                                    </p:set>
                                    <p:animEffect transition="in" filter="blinds(horizontal)">
                                      <p:cBhvr>
                                        <p:cTn id="53" dur="500"/>
                                        <p:tgtEl>
                                          <p:spTgt spid="16391"/>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16392"/>
                                        </p:tgtEl>
                                        <p:attrNameLst>
                                          <p:attrName>style.visibility</p:attrName>
                                        </p:attrNameLst>
                                      </p:cBhvr>
                                      <p:to>
                                        <p:strVal val="visible"/>
                                      </p:to>
                                    </p:set>
                                    <p:animEffect transition="in" filter="blinds(horizontal)">
                                      <p:cBhvr>
                                        <p:cTn id="56" dur="500"/>
                                        <p:tgtEl>
                                          <p:spTgt spid="16392"/>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16393"/>
                                        </p:tgtEl>
                                        <p:attrNameLst>
                                          <p:attrName>style.visibility</p:attrName>
                                        </p:attrNameLst>
                                      </p:cBhvr>
                                      <p:to>
                                        <p:strVal val="visible"/>
                                      </p:to>
                                    </p:set>
                                    <p:animEffect transition="in" filter="blinds(horizontal)">
                                      <p:cBhvr>
                                        <p:cTn id="59" dur="500"/>
                                        <p:tgtEl>
                                          <p:spTgt spid="16393"/>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16394"/>
                                        </p:tgtEl>
                                        <p:attrNameLst>
                                          <p:attrName>style.visibility</p:attrName>
                                        </p:attrNameLst>
                                      </p:cBhvr>
                                      <p:to>
                                        <p:strVal val="visible"/>
                                      </p:to>
                                    </p:set>
                                    <p:animEffect transition="in" filter="blinds(horizontal)">
                                      <p:cBhvr>
                                        <p:cTn id="62" dur="500"/>
                                        <p:tgtEl>
                                          <p:spTgt spid="16394"/>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16395"/>
                                        </p:tgtEl>
                                        <p:attrNameLst>
                                          <p:attrName>style.visibility</p:attrName>
                                        </p:attrNameLst>
                                      </p:cBhvr>
                                      <p:to>
                                        <p:strVal val="visible"/>
                                      </p:to>
                                    </p:set>
                                    <p:animEffect transition="in" filter="blinds(horizontal)">
                                      <p:cBhvr>
                                        <p:cTn id="65" dur="500"/>
                                        <p:tgtEl>
                                          <p:spTgt spid="16395"/>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16396"/>
                                        </p:tgtEl>
                                        <p:attrNameLst>
                                          <p:attrName>style.visibility</p:attrName>
                                        </p:attrNameLst>
                                      </p:cBhvr>
                                      <p:to>
                                        <p:strVal val="visible"/>
                                      </p:to>
                                    </p:set>
                                    <p:animEffect transition="in" filter="blinds(horizontal)">
                                      <p:cBhvr>
                                        <p:cTn id="68" dur="500"/>
                                        <p:tgtEl>
                                          <p:spTgt spid="16396"/>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16402"/>
                                        </p:tgtEl>
                                        <p:attrNameLst>
                                          <p:attrName>style.visibility</p:attrName>
                                        </p:attrNameLst>
                                      </p:cBhvr>
                                      <p:to>
                                        <p:strVal val="visible"/>
                                      </p:to>
                                    </p:set>
                                    <p:animEffect transition="in" filter="blinds(horizontal)">
                                      <p:cBhvr>
                                        <p:cTn id="71" dur="500"/>
                                        <p:tgtEl>
                                          <p:spTgt spid="16402"/>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16404"/>
                                        </p:tgtEl>
                                        <p:attrNameLst>
                                          <p:attrName>style.visibility</p:attrName>
                                        </p:attrNameLst>
                                      </p:cBhvr>
                                      <p:to>
                                        <p:strVal val="visible"/>
                                      </p:to>
                                    </p:set>
                                    <p:animEffect transition="in" filter="blinds(horizontal)">
                                      <p:cBhvr>
                                        <p:cTn id="74" dur="500"/>
                                        <p:tgtEl>
                                          <p:spTgt spid="16404"/>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16405"/>
                                        </p:tgtEl>
                                        <p:attrNameLst>
                                          <p:attrName>style.visibility</p:attrName>
                                        </p:attrNameLst>
                                      </p:cBhvr>
                                      <p:to>
                                        <p:strVal val="visible"/>
                                      </p:to>
                                    </p:set>
                                    <p:animEffect transition="in" filter="blinds(horizontal)">
                                      <p:cBhvr>
                                        <p:cTn id="77" dur="500"/>
                                        <p:tgtEl>
                                          <p:spTgt spid="16405"/>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16406"/>
                                        </p:tgtEl>
                                        <p:attrNameLst>
                                          <p:attrName>style.visibility</p:attrName>
                                        </p:attrNameLst>
                                      </p:cBhvr>
                                      <p:to>
                                        <p:strVal val="visible"/>
                                      </p:to>
                                    </p:set>
                                    <p:animEffect transition="in" filter="blinds(horizontal)">
                                      <p:cBhvr>
                                        <p:cTn id="80" dur="500"/>
                                        <p:tgtEl>
                                          <p:spTgt spid="16406"/>
                                        </p:tgtEl>
                                      </p:cBhvr>
                                    </p:animEffect>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40993"/>
                                        </p:tgtEl>
                                        <p:attrNameLst>
                                          <p:attrName>style.visibility</p:attrName>
                                        </p:attrNameLst>
                                      </p:cBhvr>
                                      <p:to>
                                        <p:strVal val="visible"/>
                                      </p:to>
                                    </p:set>
                                    <p:anim calcmode="lin" valueType="num">
                                      <p:cBhvr additive="base">
                                        <p:cTn id="85" dur="500" fill="hold"/>
                                        <p:tgtEl>
                                          <p:spTgt spid="40993"/>
                                        </p:tgtEl>
                                        <p:attrNameLst>
                                          <p:attrName>ppt_x</p:attrName>
                                        </p:attrNameLst>
                                      </p:cBhvr>
                                      <p:tavLst>
                                        <p:tav tm="0">
                                          <p:val>
                                            <p:strVal val="#ppt_x"/>
                                          </p:val>
                                        </p:tav>
                                        <p:tav tm="100000">
                                          <p:val>
                                            <p:strVal val="#ppt_x"/>
                                          </p:val>
                                        </p:tav>
                                      </p:tavLst>
                                    </p:anim>
                                    <p:anim calcmode="lin" valueType="num">
                                      <p:cBhvr additive="base">
                                        <p:cTn id="86" dur="500" fill="hold"/>
                                        <p:tgtEl>
                                          <p:spTgt spid="40993"/>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40992"/>
                                        </p:tgtEl>
                                        <p:attrNameLst>
                                          <p:attrName>style.visibility</p:attrName>
                                        </p:attrNameLst>
                                      </p:cBhvr>
                                      <p:to>
                                        <p:strVal val="visible"/>
                                      </p:to>
                                    </p:set>
                                    <p:anim calcmode="lin" valueType="num">
                                      <p:cBhvr additive="base">
                                        <p:cTn id="89" dur="500" fill="hold"/>
                                        <p:tgtEl>
                                          <p:spTgt spid="40992"/>
                                        </p:tgtEl>
                                        <p:attrNameLst>
                                          <p:attrName>ppt_x</p:attrName>
                                        </p:attrNameLst>
                                      </p:cBhvr>
                                      <p:tavLst>
                                        <p:tav tm="0">
                                          <p:val>
                                            <p:strVal val="#ppt_x"/>
                                          </p:val>
                                        </p:tav>
                                        <p:tav tm="100000">
                                          <p:val>
                                            <p:strVal val="#ppt_x"/>
                                          </p:val>
                                        </p:tav>
                                      </p:tavLst>
                                    </p:anim>
                                    <p:anim calcmode="lin" valueType="num">
                                      <p:cBhvr additive="base">
                                        <p:cTn id="90" dur="500" fill="hold"/>
                                        <p:tgtEl>
                                          <p:spTgt spid="40992"/>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16409"/>
                                        </p:tgtEl>
                                        <p:attrNameLst>
                                          <p:attrName>style.visibility</p:attrName>
                                        </p:attrNameLst>
                                      </p:cBhvr>
                                      <p:to>
                                        <p:strVal val="visible"/>
                                      </p:to>
                                    </p:set>
                                    <p:anim calcmode="lin" valueType="num">
                                      <p:cBhvr additive="base">
                                        <p:cTn id="93" dur="500" fill="hold"/>
                                        <p:tgtEl>
                                          <p:spTgt spid="16409"/>
                                        </p:tgtEl>
                                        <p:attrNameLst>
                                          <p:attrName>ppt_x</p:attrName>
                                        </p:attrNameLst>
                                      </p:cBhvr>
                                      <p:tavLst>
                                        <p:tav tm="0">
                                          <p:val>
                                            <p:strVal val="#ppt_x"/>
                                          </p:val>
                                        </p:tav>
                                        <p:tav tm="100000">
                                          <p:val>
                                            <p:strVal val="#ppt_x"/>
                                          </p:val>
                                        </p:tav>
                                      </p:tavLst>
                                    </p:anim>
                                    <p:anim calcmode="lin" valueType="num">
                                      <p:cBhvr additive="base">
                                        <p:cTn id="94" dur="500" fill="hold"/>
                                        <p:tgtEl>
                                          <p:spTgt spid="164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nimBg="1"/>
      <p:bldP spid="16387" grpId="0" animBg="1"/>
      <p:bldP spid="16388" grpId="0" animBg="1"/>
      <p:bldP spid="16389" grpId="0" animBg="1"/>
      <p:bldP spid="16390" grpId="0" animBg="1"/>
      <p:bldP spid="16391" grpId="0" animBg="1"/>
      <p:bldP spid="16392" grpId="0" animBg="1"/>
      <p:bldP spid="16393" grpId="0" animBg="1"/>
      <p:bldP spid="16394" grpId="0" animBg="1"/>
      <p:bldP spid="16395" grpId="0"/>
      <p:bldP spid="16396" grpId="0"/>
      <p:bldP spid="16397" grpId="0" animBg="1"/>
      <p:bldP spid="16398" grpId="0" animBg="1"/>
      <p:bldP spid="16399" grpId="0"/>
      <p:bldP spid="16400" grpId="0"/>
      <p:bldP spid="16401" grpId="0"/>
      <p:bldP spid="16402" grpId="0" animBg="1"/>
      <p:bldP spid="16403" grpId="0"/>
      <p:bldP spid="16404" grpId="0"/>
      <p:bldP spid="16405" grpId="0" animBg="1"/>
      <p:bldP spid="16406" grpId="0"/>
      <p:bldP spid="16409" grpId="0"/>
      <p:bldP spid="16413" grpId="0" animBg="1"/>
      <p:bldP spid="3" grpId="0"/>
      <p:bldP spid="16414" grpId="0" animBg="1"/>
      <p:bldP spid="40992" grpId="0" animBg="1"/>
      <p:bldP spid="4099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4"/>
          <p:cNvSpPr txBox="1">
            <a:spLocks noChangeArrowheads="1"/>
          </p:cNvSpPr>
          <p:nvPr/>
        </p:nvSpPr>
        <p:spPr bwMode="auto">
          <a:xfrm>
            <a:off x="125413" y="1011238"/>
            <a:ext cx="3740150" cy="3140075"/>
          </a:xfrm>
          <a:prstGeom prst="rect">
            <a:avLst/>
          </a:prstGeom>
          <a:noFill/>
          <a:ln w="9525">
            <a:noFill/>
            <a:miter lim="800000"/>
            <a:headEnd/>
            <a:tailEnd/>
          </a:ln>
        </p:spPr>
        <p:txBody>
          <a:bodyPr>
            <a:spAutoFit/>
          </a:bodyPr>
          <a:lstStyle/>
          <a:p>
            <a:r>
              <a:rPr lang="en-US" sz="2000">
                <a:latin typeface="Times New Roman" pitchFamily="18" charset="0"/>
                <a:cs typeface="Times New Roman" pitchFamily="18" charset="0"/>
              </a:rPr>
              <a:t>With ever-increasing configuration changes due to:</a:t>
            </a:r>
          </a:p>
          <a:p>
            <a:r>
              <a:rPr lang="en-US" sz="2000">
                <a:latin typeface="Times New Roman" pitchFamily="18" charset="0"/>
                <a:cs typeface="Times New Roman" pitchFamily="18" charset="0"/>
              </a:rPr>
              <a:t>- software-driven aircraft,</a:t>
            </a:r>
          </a:p>
          <a:p>
            <a:r>
              <a:rPr lang="en-US" sz="2000">
                <a:latin typeface="Times New Roman" pitchFamily="18" charset="0"/>
                <a:cs typeface="Times New Roman" pitchFamily="18" charset="0"/>
              </a:rPr>
              <a:t>- COTS,</a:t>
            </a:r>
          </a:p>
          <a:p>
            <a:pPr>
              <a:buFontTx/>
              <a:buChar char="-"/>
            </a:pPr>
            <a:r>
              <a:rPr lang="en-US" sz="2000">
                <a:latin typeface="Times New Roman" pitchFamily="18" charset="0"/>
                <a:cs typeface="Times New Roman" pitchFamily="18" charset="0"/>
              </a:rPr>
              <a:t>prototype designs, and</a:t>
            </a:r>
          </a:p>
          <a:p>
            <a:pPr>
              <a:buFontTx/>
              <a:buChar char="-"/>
            </a:pPr>
            <a:r>
              <a:rPr lang="en-US" sz="2000">
                <a:latin typeface="Times New Roman" pitchFamily="18" charset="0"/>
                <a:cs typeface="Times New Roman" pitchFamily="18" charset="0"/>
              </a:rPr>
              <a:t>escalating requirements</a:t>
            </a:r>
          </a:p>
          <a:p>
            <a:pPr>
              <a:buFontTx/>
              <a:buChar char="-"/>
            </a:pPr>
            <a:endParaRPr lang="en-US" sz="2000">
              <a:latin typeface="Times New Roman" pitchFamily="18" charset="0"/>
              <a:cs typeface="Times New Roman" pitchFamily="18" charset="0"/>
            </a:endParaRPr>
          </a:p>
          <a:p>
            <a:r>
              <a:rPr lang="en-US" sz="2000">
                <a:latin typeface="Times New Roman" pitchFamily="18" charset="0"/>
                <a:cs typeface="Times New Roman" pitchFamily="18" charset="0"/>
              </a:rPr>
              <a:t>Strict continuity between diverse configurations and their A/W certificates is mandatory.</a:t>
            </a:r>
          </a:p>
        </p:txBody>
      </p:sp>
      <p:sp>
        <p:nvSpPr>
          <p:cNvPr id="17410" name="Text Box 6"/>
          <p:cNvSpPr txBox="1">
            <a:spLocks noChangeArrowheads="1"/>
          </p:cNvSpPr>
          <p:nvPr/>
        </p:nvSpPr>
        <p:spPr bwMode="auto">
          <a:xfrm>
            <a:off x="2444750" y="0"/>
            <a:ext cx="4562475" cy="588963"/>
          </a:xfrm>
          <a:prstGeom prst="rect">
            <a:avLst/>
          </a:prstGeom>
          <a:noFill/>
          <a:ln w="9525">
            <a:solidFill>
              <a:schemeClr val="tx1"/>
            </a:solidFill>
            <a:miter lim="800000"/>
            <a:headEnd/>
            <a:tailEnd/>
          </a:ln>
        </p:spPr>
        <p:txBody>
          <a:bodyPr wrap="none">
            <a:spAutoFit/>
          </a:bodyPr>
          <a:lstStyle/>
          <a:p>
            <a:r>
              <a:rPr lang="en-US" sz="3200">
                <a:latin typeface="Times New Roman" pitchFamily="18" charset="0"/>
                <a:cs typeface="Times New Roman" pitchFamily="18" charset="0"/>
              </a:rPr>
              <a:t>The Flight Test Challenge</a:t>
            </a:r>
            <a:r>
              <a:rPr lang="en-US" sz="3200"/>
              <a:t> </a:t>
            </a:r>
          </a:p>
        </p:txBody>
      </p:sp>
      <p:sp>
        <p:nvSpPr>
          <p:cNvPr id="17411" name="Text Box 5"/>
          <p:cNvSpPr txBox="1">
            <a:spLocks noChangeArrowheads="1"/>
          </p:cNvSpPr>
          <p:nvPr/>
        </p:nvSpPr>
        <p:spPr bwMode="auto">
          <a:xfrm>
            <a:off x="304800" y="4837113"/>
            <a:ext cx="3370263" cy="1616075"/>
          </a:xfrm>
          <a:prstGeom prst="rect">
            <a:avLst/>
          </a:prstGeom>
          <a:noFill/>
          <a:ln w="9525">
            <a:noFill/>
            <a:miter lim="800000"/>
            <a:headEnd/>
            <a:tailEnd/>
          </a:ln>
        </p:spPr>
        <p:txBody>
          <a:bodyPr>
            <a:spAutoFit/>
          </a:bodyPr>
          <a:lstStyle/>
          <a:p>
            <a:pPr defTabSz="914400"/>
            <a:r>
              <a:rPr lang="en-US" sz="2000" b="1" i="1">
                <a:latin typeface="Times New Roman" pitchFamily="18" charset="0"/>
                <a:cs typeface="Times New Roman" pitchFamily="18" charset="0"/>
              </a:rPr>
              <a:t>How can we effectively &amp; efficiently connect constantly changing configurations with applicable Airworthiness certifications? </a:t>
            </a:r>
          </a:p>
        </p:txBody>
      </p:sp>
      <p:sp>
        <p:nvSpPr>
          <p:cNvPr id="17412" name="Text Box 6"/>
          <p:cNvSpPr txBox="1">
            <a:spLocks noChangeArrowheads="1"/>
          </p:cNvSpPr>
          <p:nvPr/>
        </p:nvSpPr>
        <p:spPr bwMode="auto">
          <a:xfrm>
            <a:off x="304800" y="4379913"/>
            <a:ext cx="3065463" cy="457200"/>
          </a:xfrm>
          <a:prstGeom prst="rect">
            <a:avLst/>
          </a:prstGeom>
          <a:noFill/>
          <a:ln w="9525">
            <a:noFill/>
            <a:miter lim="800000"/>
            <a:headEnd/>
            <a:tailEnd/>
          </a:ln>
        </p:spPr>
        <p:txBody>
          <a:bodyPr>
            <a:spAutoFit/>
          </a:bodyPr>
          <a:lstStyle/>
          <a:p>
            <a:pPr algn="ctr" defTabSz="914400">
              <a:spcBef>
                <a:spcPct val="50000"/>
              </a:spcBef>
            </a:pPr>
            <a:r>
              <a:rPr lang="en-US" sz="2400" b="1">
                <a:solidFill>
                  <a:schemeClr val="hlink"/>
                </a:solidFill>
                <a:latin typeface="Times New Roman" pitchFamily="18" charset="0"/>
                <a:cs typeface="Times New Roman" pitchFamily="18" charset="0"/>
              </a:rPr>
              <a:t>QUESTION:</a:t>
            </a:r>
          </a:p>
        </p:txBody>
      </p:sp>
      <p:pic>
        <p:nvPicPr>
          <p:cNvPr id="17413" name="Picture 7" descr="Super Hornet Super Sonic Wep Sep"/>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37013" y="1031875"/>
            <a:ext cx="4725987" cy="4914900"/>
          </a:xfrm>
          <a:prstGeom prst="rect">
            <a:avLst/>
          </a:prstGeom>
          <a:noFill/>
          <a:ln w="76200" cmpd="tri">
            <a:solidFill>
              <a:srgbClr val="000000"/>
            </a:solid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AutoShape 8"/>
          <p:cNvSpPr>
            <a:spLocks noChangeArrowheads="1"/>
          </p:cNvSpPr>
          <p:nvPr/>
        </p:nvSpPr>
        <p:spPr bwMode="auto">
          <a:xfrm rot="7541370" flipH="1">
            <a:off x="4244181" y="1059657"/>
            <a:ext cx="1296987" cy="3060700"/>
          </a:xfrm>
          <a:prstGeom prst="curvedLeftArrow">
            <a:avLst>
              <a:gd name="adj1" fmla="val 14312"/>
              <a:gd name="adj2" fmla="val 93979"/>
              <a:gd name="adj3" fmla="val 74236"/>
            </a:avLst>
          </a:prstGeom>
          <a:solidFill>
            <a:schemeClr val="accent1"/>
          </a:solidFill>
          <a:ln w="9525">
            <a:solidFill>
              <a:schemeClr val="tx1"/>
            </a:solidFill>
            <a:miter lim="800000"/>
            <a:headEnd/>
            <a:tailEnd/>
          </a:ln>
        </p:spPr>
        <p:txBody>
          <a:bodyPr rot="10800000" vert="eaVert" wrap="none" anchor="ctr"/>
          <a:lstStyle/>
          <a:p>
            <a:endParaRPr lang="en-US" sz="1800"/>
          </a:p>
        </p:txBody>
      </p:sp>
      <p:pic>
        <p:nvPicPr>
          <p:cNvPr id="18434" name="Picture 6" descr="2179077259_1c85115346.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rot="-201560">
            <a:off x="5121275" y="3406775"/>
            <a:ext cx="3541713" cy="2840038"/>
          </a:xfrm>
          <a:prstGeom prst="rect">
            <a:avLst/>
          </a:prstGeom>
          <a:noFill/>
          <a:ln w="9525">
            <a:noFill/>
            <a:miter lim="800000"/>
            <a:headEnd/>
            <a:tailEnd/>
          </a:ln>
        </p:spPr>
      </p:pic>
      <p:pic>
        <p:nvPicPr>
          <p:cNvPr id="18435" name="Picture 4" descr="2565360207_df8aa59c2b.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rot="-874664">
            <a:off x="733425" y="1028700"/>
            <a:ext cx="3375025" cy="2532063"/>
          </a:xfrm>
          <a:prstGeom prst="rect">
            <a:avLst/>
          </a:prstGeom>
          <a:noFill/>
          <a:ln w="9525">
            <a:noFill/>
            <a:miter lim="800000"/>
            <a:headEnd/>
            <a:tailEnd/>
          </a:ln>
        </p:spPr>
      </p:pic>
      <p:sp>
        <p:nvSpPr>
          <p:cNvPr id="18436" name="TextBox 12"/>
          <p:cNvSpPr txBox="1">
            <a:spLocks noChangeArrowheads="1"/>
          </p:cNvSpPr>
          <p:nvPr/>
        </p:nvSpPr>
        <p:spPr bwMode="auto">
          <a:xfrm>
            <a:off x="565150" y="4733925"/>
            <a:ext cx="4084638" cy="1554163"/>
          </a:xfrm>
          <a:prstGeom prst="rect">
            <a:avLst/>
          </a:prstGeom>
          <a:solidFill>
            <a:schemeClr val="bg1"/>
          </a:solidFill>
          <a:ln w="9525">
            <a:noFill/>
            <a:miter lim="800000"/>
            <a:headEnd/>
            <a:tailEnd/>
          </a:ln>
        </p:spPr>
        <p:txBody>
          <a:bodyPr>
            <a:spAutoFit/>
          </a:bodyPr>
          <a:lstStyle/>
          <a:p>
            <a:r>
              <a:rPr lang="en-US" sz="3200">
                <a:solidFill>
                  <a:schemeClr val="hlink"/>
                </a:solidFill>
                <a:latin typeface="Times New Roman" pitchFamily="18" charset="0"/>
                <a:cs typeface="Times New Roman" pitchFamily="18" charset="0"/>
              </a:rPr>
              <a:t>Connect your  Engineering team to your CM team, and…</a:t>
            </a:r>
          </a:p>
        </p:txBody>
      </p:sp>
      <p:sp>
        <p:nvSpPr>
          <p:cNvPr id="18437" name="AutoShape 7"/>
          <p:cNvSpPr>
            <a:spLocks noChangeArrowheads="1"/>
          </p:cNvSpPr>
          <p:nvPr/>
        </p:nvSpPr>
        <p:spPr bwMode="auto">
          <a:xfrm rot="19466396" flipH="1">
            <a:off x="3319463" y="2781300"/>
            <a:ext cx="1646237" cy="2849563"/>
          </a:xfrm>
          <a:prstGeom prst="curvedLeftArrow">
            <a:avLst>
              <a:gd name="adj1" fmla="val 10498"/>
              <a:gd name="adj2" fmla="val 68934"/>
              <a:gd name="adj3" fmla="val 74236"/>
            </a:avLst>
          </a:prstGeom>
          <a:solidFill>
            <a:schemeClr val="accent1"/>
          </a:solidFill>
          <a:ln w="9525">
            <a:solidFill>
              <a:schemeClr val="tx1"/>
            </a:solidFill>
            <a:miter lim="800000"/>
            <a:headEnd/>
            <a:tailEnd/>
          </a:ln>
        </p:spPr>
        <p:txBody>
          <a:bodyPr wrap="none" anchor="ctr"/>
          <a:lstStyle/>
          <a:p>
            <a:endParaRPr lang="en-US" sz="1800"/>
          </a:p>
        </p:txBody>
      </p:sp>
      <p:sp>
        <p:nvSpPr>
          <p:cNvPr id="18438" name="Text Box 8"/>
          <p:cNvSpPr txBox="1">
            <a:spLocks noChangeArrowheads="1"/>
          </p:cNvSpPr>
          <p:nvPr/>
        </p:nvSpPr>
        <p:spPr bwMode="auto">
          <a:xfrm>
            <a:off x="4965700" y="1028700"/>
            <a:ext cx="3430588" cy="762000"/>
          </a:xfrm>
          <a:prstGeom prst="rect">
            <a:avLst/>
          </a:prstGeom>
          <a:noFill/>
          <a:ln w="9525">
            <a:noFill/>
            <a:miter lim="800000"/>
            <a:headEnd/>
            <a:tailEnd/>
          </a:ln>
        </p:spPr>
        <p:txBody>
          <a:bodyPr>
            <a:spAutoFit/>
          </a:bodyPr>
          <a:lstStyle/>
          <a:p>
            <a:pPr algn="ctr">
              <a:spcBef>
                <a:spcPct val="50000"/>
              </a:spcBef>
            </a:pPr>
            <a:r>
              <a:rPr lang="en-US" sz="4400" b="1">
                <a:solidFill>
                  <a:schemeClr val="hlink"/>
                </a:solidFill>
                <a:latin typeface="Times New Roman" pitchFamily="18" charset="0"/>
                <a:cs typeface="Times New Roman" pitchFamily="18" charset="0"/>
              </a:rPr>
              <a:t>SOLUTION: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4" descr="backseat drive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41438" y="935038"/>
            <a:ext cx="6519862" cy="5351462"/>
          </a:xfrm>
          <a:prstGeom prst="rect">
            <a:avLst/>
          </a:prstGeom>
          <a:noFill/>
          <a:ln w="76200" cmpd="tri">
            <a:solidFill>
              <a:srgbClr val="000000"/>
            </a:solidFill>
            <a:miter lim="800000"/>
            <a:headEnd/>
            <a:tailEnd/>
          </a:ln>
        </p:spPr>
      </p:pic>
      <p:sp>
        <p:nvSpPr>
          <p:cNvPr id="19458" name="TextBox 2"/>
          <p:cNvSpPr txBox="1">
            <a:spLocks noChangeArrowheads="1"/>
          </p:cNvSpPr>
          <p:nvPr/>
        </p:nvSpPr>
        <p:spPr bwMode="auto">
          <a:xfrm>
            <a:off x="1341438" y="404813"/>
            <a:ext cx="6519862" cy="457200"/>
          </a:xfrm>
          <a:prstGeom prst="rect">
            <a:avLst/>
          </a:prstGeom>
          <a:solidFill>
            <a:schemeClr val="bg1"/>
          </a:solidFill>
          <a:ln w="9525">
            <a:noFill/>
            <a:miter lim="800000"/>
            <a:headEnd/>
            <a:tailEnd/>
          </a:ln>
        </p:spPr>
        <p:txBody>
          <a:bodyPr>
            <a:spAutoFit/>
          </a:bodyPr>
          <a:lstStyle/>
          <a:p>
            <a:r>
              <a:rPr lang="en-US" sz="2400" b="1" i="1">
                <a:solidFill>
                  <a:schemeClr val="hlink"/>
                </a:solidFill>
                <a:latin typeface="Times New Roman" pitchFamily="18" charset="0"/>
                <a:cs typeface="Times New Roman" pitchFamily="18" charset="0"/>
              </a:rPr>
              <a:t>… Strap your testers in with your operators.</a:t>
            </a:r>
          </a:p>
        </p:txBody>
      </p:sp>
      <p:sp>
        <p:nvSpPr>
          <p:cNvPr id="19459" name="Text Box 5"/>
          <p:cNvSpPr txBox="1">
            <a:spLocks noChangeArrowheads="1"/>
          </p:cNvSpPr>
          <p:nvPr/>
        </p:nvSpPr>
        <p:spPr bwMode="auto">
          <a:xfrm rot="-540000">
            <a:off x="5154613" y="3716338"/>
            <a:ext cx="1550987" cy="274637"/>
          </a:xfrm>
          <a:prstGeom prst="rect">
            <a:avLst/>
          </a:prstGeom>
          <a:noFill/>
          <a:ln w="9525">
            <a:noFill/>
            <a:miter lim="800000"/>
            <a:headEnd/>
            <a:tailEnd/>
          </a:ln>
        </p:spPr>
        <p:txBody>
          <a:bodyPr>
            <a:spAutoFit/>
          </a:bodyPr>
          <a:lstStyle/>
          <a:p>
            <a:pPr defTabSz="914400">
              <a:spcBef>
                <a:spcPct val="50000"/>
              </a:spcBef>
            </a:pPr>
            <a:r>
              <a:rPr lang="en-US" sz="1200" b="1">
                <a:latin typeface="Arial Black" pitchFamily="34" charset="0"/>
              </a:rPr>
              <a:t>Mr. Clay Kolb</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5" descr="3608438276_504edb03ca.jpg"/>
          <p:cNvPicPr>
            <a:picLocks noChangeAspect="1"/>
          </p:cNvPicPr>
          <p:nvPr/>
        </p:nvPicPr>
        <p:blipFill>
          <a:blip r:embed="rId2"/>
          <a:srcRect/>
          <a:stretch>
            <a:fillRect/>
          </a:stretch>
        </p:blipFill>
        <p:spPr bwMode="auto">
          <a:xfrm>
            <a:off x="987425" y="900113"/>
            <a:ext cx="6965950" cy="5238750"/>
          </a:xfrm>
          <a:prstGeom prst="rect">
            <a:avLst/>
          </a:prstGeom>
          <a:noFill/>
          <a:ln w="76200" cmpd="tri">
            <a:solidFill>
              <a:srgbClr val="000000"/>
            </a:solidFill>
            <a:miter lim="800000"/>
            <a:headEnd/>
            <a:tailEnd/>
          </a:ln>
        </p:spPr>
      </p:pic>
      <p:sp>
        <p:nvSpPr>
          <p:cNvPr id="20482" name="Text Box 4"/>
          <p:cNvSpPr txBox="1">
            <a:spLocks noChangeArrowheads="1"/>
          </p:cNvSpPr>
          <p:nvPr/>
        </p:nvSpPr>
        <p:spPr bwMode="auto">
          <a:xfrm>
            <a:off x="4324350" y="4400550"/>
            <a:ext cx="4819650" cy="1562100"/>
          </a:xfrm>
          <a:prstGeom prst="rect">
            <a:avLst/>
          </a:prstGeom>
          <a:solidFill>
            <a:srgbClr val="FFCC66"/>
          </a:solidFill>
          <a:ln w="9525">
            <a:solidFill>
              <a:schemeClr val="tx1"/>
            </a:solidFill>
            <a:miter lim="800000"/>
            <a:headEnd/>
            <a:tailEnd/>
          </a:ln>
        </p:spPr>
        <p:txBody>
          <a:bodyPr>
            <a:spAutoFit/>
          </a:bodyPr>
          <a:lstStyle/>
          <a:p>
            <a:pPr defTabSz="914400"/>
            <a:r>
              <a:rPr lang="en-US" sz="2400">
                <a:latin typeface="Times New Roman" pitchFamily="18" charset="0"/>
                <a:cs typeface="Times New Roman" pitchFamily="18" charset="0"/>
              </a:rPr>
              <a:t>In this world,  CM and A/W certification must work together seamlessly, in perfect harmony at </a:t>
            </a:r>
            <a:r>
              <a:rPr lang="en-US" sz="2400" u="sng">
                <a:latin typeface="Times New Roman" pitchFamily="18" charset="0"/>
                <a:cs typeface="Times New Roman" pitchFamily="18" charset="0"/>
              </a:rPr>
              <a:t>all</a:t>
            </a:r>
            <a:r>
              <a:rPr lang="en-US" sz="2400">
                <a:latin typeface="Times New Roman" pitchFamily="18" charset="0"/>
                <a:cs typeface="Times New Roman" pitchFamily="18" charset="0"/>
              </a:rPr>
              <a:t> levels:  a </a:t>
            </a:r>
            <a:r>
              <a:rPr lang="en-US" sz="2400" b="1" i="1">
                <a:latin typeface="Times New Roman" pitchFamily="18" charset="0"/>
                <a:cs typeface="Times New Roman" pitchFamily="18" charset="0"/>
              </a:rPr>
              <a:t>symbiotic relationship</a:t>
            </a:r>
            <a:r>
              <a:rPr lang="en-US" sz="2400">
                <a:latin typeface="Times New Roman" pitchFamily="18" charset="0"/>
                <a:cs typeface="Times New Roman" pitchFamily="18" charset="0"/>
              </a:rPr>
              <a:t>. </a:t>
            </a:r>
          </a:p>
        </p:txBody>
      </p:sp>
      <p:sp>
        <p:nvSpPr>
          <p:cNvPr id="20483" name="Text Box 5"/>
          <p:cNvSpPr txBox="1">
            <a:spLocks noChangeArrowheads="1"/>
          </p:cNvSpPr>
          <p:nvPr/>
        </p:nvSpPr>
        <p:spPr bwMode="auto">
          <a:xfrm>
            <a:off x="2203450" y="0"/>
            <a:ext cx="4654550" cy="579438"/>
          </a:xfrm>
          <a:prstGeom prst="rect">
            <a:avLst/>
          </a:prstGeom>
          <a:noFill/>
          <a:ln w="9525">
            <a:noFill/>
            <a:miter lim="800000"/>
            <a:headEnd/>
            <a:tailEnd/>
          </a:ln>
        </p:spPr>
        <p:txBody>
          <a:bodyPr wrap="none">
            <a:spAutoFit/>
          </a:bodyPr>
          <a:lstStyle/>
          <a:p>
            <a:r>
              <a:rPr lang="en-US" sz="3200">
                <a:latin typeface="Times New Roman" pitchFamily="18" charset="0"/>
                <a:cs typeface="Times New Roman" pitchFamily="18" charset="0"/>
              </a:rPr>
              <a:t>Think out of the “Cocoon”</a:t>
            </a:r>
            <a:r>
              <a:rPr lang="en-US" sz="3200"/>
              <a:t> </a:t>
            </a:r>
          </a:p>
        </p:txBody>
      </p:sp>
      <p:sp>
        <p:nvSpPr>
          <p:cNvPr id="20484" name="TextBox 4"/>
          <p:cNvSpPr txBox="1">
            <a:spLocks noChangeArrowheads="1"/>
          </p:cNvSpPr>
          <p:nvPr/>
        </p:nvSpPr>
        <p:spPr bwMode="auto">
          <a:xfrm>
            <a:off x="0" y="1025525"/>
            <a:ext cx="3200400" cy="1927225"/>
          </a:xfrm>
          <a:prstGeom prst="rect">
            <a:avLst/>
          </a:prstGeom>
          <a:solidFill>
            <a:srgbClr val="FFCC66"/>
          </a:solidFill>
          <a:ln w="9525">
            <a:solidFill>
              <a:schemeClr val="tx1"/>
            </a:solidFill>
            <a:miter lim="800000"/>
            <a:headEnd/>
            <a:tailEnd/>
          </a:ln>
        </p:spPr>
        <p:txBody>
          <a:bodyPr>
            <a:spAutoFit/>
          </a:bodyPr>
          <a:lstStyle/>
          <a:p>
            <a:r>
              <a:rPr lang="en-US" sz="2400">
                <a:latin typeface="Times New Roman" pitchFamily="18" charset="0"/>
                <a:cs typeface="Times New Roman" pitchFamily="18" charset="0"/>
              </a:rPr>
              <a:t>In the flight test world, a modified unit may be </a:t>
            </a:r>
            <a:r>
              <a:rPr lang="en-US" sz="2400" b="1">
                <a:latin typeface="Times New Roman" pitchFamily="18" charset="0"/>
                <a:cs typeface="Times New Roman" pitchFamily="18" charset="0"/>
              </a:rPr>
              <a:t>UNIQUE</a:t>
            </a:r>
            <a:r>
              <a:rPr lang="en-US" sz="2400">
                <a:latin typeface="Times New Roman" pitchFamily="18" charset="0"/>
                <a:cs typeface="Times New Roman" pitchFamily="18" charset="0"/>
              </a:rPr>
              <a:t> and may change configuration many times</a:t>
            </a:r>
            <a:r>
              <a:rPr lang="en-US" sz="200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67075" y="1600200"/>
            <a:ext cx="2609850" cy="3657600"/>
          </a:xfrm>
          <a:prstGeom prst="rect">
            <a:avLst/>
          </a:prstGeom>
          <a:noFill/>
          <a:ln w="9525">
            <a:noFill/>
            <a:miter lim="800000"/>
            <a:headEnd/>
            <a:tailEnd/>
          </a:ln>
        </p:spPr>
      </p:pic>
      <p:pic>
        <p:nvPicPr>
          <p:cNvPr id="21506" name="Picture 4"/>
          <p:cNvPicPr>
            <a:picLocks noChangeAspect="1"/>
          </p:cNvPicPr>
          <p:nvPr/>
        </p:nvPicPr>
        <p:blipFill>
          <a:blip r:embed="rId3"/>
          <a:srcRect/>
          <a:stretch>
            <a:fillRect/>
          </a:stretch>
        </p:blipFill>
        <p:spPr bwMode="auto">
          <a:xfrm>
            <a:off x="884238" y="779463"/>
            <a:ext cx="7219950" cy="5414962"/>
          </a:xfrm>
          <a:prstGeom prst="rect">
            <a:avLst/>
          </a:prstGeom>
          <a:noFill/>
          <a:ln w="76200" cmpd="tri">
            <a:solidFill>
              <a:srgbClr val="000000"/>
            </a:solidFill>
            <a:miter lim="800000"/>
            <a:headEnd/>
            <a:tailEnd/>
          </a:ln>
        </p:spPr>
      </p:pic>
      <p:sp>
        <p:nvSpPr>
          <p:cNvPr id="21507" name="Text Box 5"/>
          <p:cNvSpPr txBox="1">
            <a:spLocks noChangeArrowheads="1"/>
          </p:cNvSpPr>
          <p:nvPr/>
        </p:nvSpPr>
        <p:spPr bwMode="auto">
          <a:xfrm>
            <a:off x="2093913" y="0"/>
            <a:ext cx="4900612" cy="579438"/>
          </a:xfrm>
          <a:prstGeom prst="rect">
            <a:avLst/>
          </a:prstGeom>
          <a:noFill/>
          <a:ln w="9525">
            <a:noFill/>
            <a:miter lim="800000"/>
            <a:headEnd/>
            <a:tailEnd/>
          </a:ln>
        </p:spPr>
        <p:txBody>
          <a:bodyPr wrap="none">
            <a:spAutoFit/>
          </a:bodyPr>
          <a:lstStyle/>
          <a:p>
            <a:r>
              <a:rPr lang="en-US" sz="3200">
                <a:latin typeface="Times New Roman" pitchFamily="18" charset="0"/>
                <a:cs typeface="Times New Roman" pitchFamily="18" charset="0"/>
              </a:rPr>
              <a:t>Total Workforce Integration</a:t>
            </a:r>
            <a:r>
              <a:rPr lang="en-US" sz="3200"/>
              <a:t> </a:t>
            </a:r>
          </a:p>
        </p:txBody>
      </p:sp>
      <p:sp>
        <p:nvSpPr>
          <p:cNvPr id="21508" name="TextBox 13"/>
          <p:cNvSpPr txBox="1">
            <a:spLocks noChangeArrowheads="1"/>
          </p:cNvSpPr>
          <p:nvPr/>
        </p:nvSpPr>
        <p:spPr bwMode="auto">
          <a:xfrm>
            <a:off x="176213" y="5459413"/>
            <a:ext cx="8789987" cy="466725"/>
          </a:xfrm>
          <a:prstGeom prst="rect">
            <a:avLst/>
          </a:prstGeom>
          <a:solidFill>
            <a:srgbClr val="FFCC99"/>
          </a:solidFill>
          <a:ln w="9525">
            <a:solidFill>
              <a:schemeClr val="tx1"/>
            </a:solidFill>
            <a:miter lim="800000"/>
            <a:headEnd/>
            <a:tailEnd/>
          </a:ln>
        </p:spPr>
        <p:txBody>
          <a:bodyPr>
            <a:spAutoFit/>
          </a:bodyPr>
          <a:lstStyle/>
          <a:p>
            <a:r>
              <a:rPr lang="en-US" sz="2400">
                <a:latin typeface="Times New Roman" pitchFamily="18" charset="0"/>
                <a:cs typeface="Times New Roman" pitchFamily="18" charset="0"/>
              </a:rPr>
              <a:t>The solution must integrate common tools on the most basic of levels.</a:t>
            </a:r>
          </a:p>
        </p:txBody>
      </p:sp>
      <p:sp>
        <p:nvSpPr>
          <p:cNvPr id="21509" name="TextBox 13"/>
          <p:cNvSpPr txBox="1">
            <a:spLocks noChangeArrowheads="1"/>
          </p:cNvSpPr>
          <p:nvPr/>
        </p:nvSpPr>
        <p:spPr bwMode="auto">
          <a:xfrm>
            <a:off x="0" y="1001713"/>
            <a:ext cx="5876925" cy="1196975"/>
          </a:xfrm>
          <a:prstGeom prst="rect">
            <a:avLst/>
          </a:prstGeom>
          <a:solidFill>
            <a:srgbClr val="FFCC99"/>
          </a:solidFill>
          <a:ln w="9525">
            <a:solidFill>
              <a:schemeClr val="tx1"/>
            </a:solidFill>
            <a:miter lim="800000"/>
            <a:headEnd/>
            <a:tailEnd/>
          </a:ln>
        </p:spPr>
        <p:txBody>
          <a:bodyPr>
            <a:spAutoFit/>
          </a:bodyPr>
          <a:lstStyle/>
          <a:p>
            <a:r>
              <a:rPr lang="en-US" sz="2400">
                <a:latin typeface="Times New Roman" pitchFamily="18" charset="0"/>
                <a:cs typeface="Times New Roman" pitchFamily="18" charset="0"/>
              </a:rPr>
              <a:t>The continual flow of deviations and requirements compel conformity criteria and design definitions to speak with one voice.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4" descr="P-8A Arrival to Pax11"/>
          <p:cNvPicPr>
            <a:picLocks noChangeAspect="1" noChangeArrowheads="1"/>
          </p:cNvPicPr>
          <p:nvPr/>
        </p:nvPicPr>
        <p:blipFill>
          <a:blip r:embed="rId2" cstate="email">
            <a:lum bright="50000" contrast="-70000"/>
            <a:extLst>
              <a:ext uri="{28A0092B-C50C-407E-A947-70E740481C1C}">
                <a14:useLocalDpi xmlns:a14="http://schemas.microsoft.com/office/drawing/2010/main"/>
              </a:ext>
            </a:extLst>
          </a:blip>
          <a:srcRect/>
          <a:stretch>
            <a:fillRect/>
          </a:stretch>
        </p:blipFill>
        <p:spPr bwMode="auto">
          <a:xfrm>
            <a:off x="428625" y="841375"/>
            <a:ext cx="8202613" cy="5459413"/>
          </a:xfrm>
          <a:prstGeom prst="rect">
            <a:avLst/>
          </a:prstGeom>
          <a:noFill/>
          <a:ln w="9525">
            <a:solidFill>
              <a:schemeClr val="tx1"/>
            </a:solidFill>
            <a:miter lim="800000"/>
            <a:headEnd/>
            <a:tailEnd/>
          </a:ln>
        </p:spPr>
      </p:pic>
      <p:sp>
        <p:nvSpPr>
          <p:cNvPr id="22530" name="Rectangle 2"/>
          <p:cNvSpPr>
            <a:spLocks noGrp="1"/>
          </p:cNvSpPr>
          <p:nvPr>
            <p:ph type="title"/>
          </p:nvPr>
        </p:nvSpPr>
        <p:spPr>
          <a:xfrm>
            <a:off x="2020888" y="76200"/>
            <a:ext cx="4984750" cy="646113"/>
          </a:xfrm>
          <a:solidFill>
            <a:srgbClr val="E0E8EC"/>
          </a:solidFill>
          <a:ln>
            <a:solidFill>
              <a:schemeClr val="tx1"/>
            </a:solidFill>
          </a:ln>
        </p:spPr>
        <p:txBody>
          <a:bodyPr/>
          <a:lstStyle/>
          <a:p>
            <a:pPr eaLnBrk="1" hangingPunct="1"/>
            <a:r>
              <a:rPr lang="en-US" sz="3200" smtClean="0">
                <a:latin typeface="Times New Roman" pitchFamily="18" charset="0"/>
                <a:cs typeface="Times New Roman" pitchFamily="18" charset="0"/>
              </a:rPr>
              <a:t>Concept of Operations</a:t>
            </a:r>
          </a:p>
        </p:txBody>
      </p:sp>
      <p:sp>
        <p:nvSpPr>
          <p:cNvPr id="22531" name="Rectangle 3"/>
          <p:cNvSpPr>
            <a:spLocks noGrp="1"/>
          </p:cNvSpPr>
          <p:nvPr>
            <p:ph type="body" idx="1"/>
          </p:nvPr>
        </p:nvSpPr>
        <p:spPr>
          <a:xfrm>
            <a:off x="638175" y="890588"/>
            <a:ext cx="7993063" cy="5594350"/>
          </a:xfrm>
        </p:spPr>
        <p:txBody>
          <a:bodyPr/>
          <a:lstStyle/>
          <a:p>
            <a:pPr eaLnBrk="1" hangingPunct="1">
              <a:lnSpc>
                <a:spcPct val="80000"/>
              </a:lnSpc>
            </a:pPr>
            <a:r>
              <a:rPr lang="en-US" sz="2400" smtClean="0">
                <a:latin typeface="Times New Roman" pitchFamily="18" charset="0"/>
                <a:cs typeface="Times New Roman" pitchFamily="18" charset="0"/>
              </a:rPr>
              <a:t>Establish a working relationship between Configuration Management and Airworthiness.</a:t>
            </a:r>
          </a:p>
          <a:p>
            <a:pPr lvl="1" eaLnBrk="1" hangingPunct="1">
              <a:lnSpc>
                <a:spcPct val="80000"/>
              </a:lnSpc>
            </a:pPr>
            <a:r>
              <a:rPr lang="en-US" sz="2000" smtClean="0">
                <a:latin typeface="Times New Roman" pitchFamily="18" charset="0"/>
                <a:cs typeface="Times New Roman" pitchFamily="18" charset="0"/>
              </a:rPr>
              <a:t>Cross-reference documents</a:t>
            </a:r>
          </a:p>
          <a:p>
            <a:pPr lvl="1" eaLnBrk="1" hangingPunct="1">
              <a:lnSpc>
                <a:spcPct val="80000"/>
              </a:lnSpc>
            </a:pPr>
            <a:r>
              <a:rPr lang="en-US" sz="2000" smtClean="0">
                <a:latin typeface="Times New Roman" pitchFamily="18" charset="0"/>
                <a:cs typeface="Times New Roman" pitchFamily="18" charset="0"/>
              </a:rPr>
              <a:t>Cross-check information</a:t>
            </a:r>
          </a:p>
          <a:p>
            <a:pPr lvl="1" eaLnBrk="1" hangingPunct="1">
              <a:lnSpc>
                <a:spcPct val="80000"/>
              </a:lnSpc>
            </a:pPr>
            <a:r>
              <a:rPr lang="en-US" sz="2000" smtClean="0">
                <a:latin typeface="Times New Roman" pitchFamily="18" charset="0"/>
                <a:cs typeface="Times New Roman" pitchFamily="18" charset="0"/>
              </a:rPr>
              <a:t>Establish open Communication</a:t>
            </a:r>
          </a:p>
          <a:p>
            <a:pPr eaLnBrk="1" hangingPunct="1">
              <a:lnSpc>
                <a:spcPct val="80000"/>
              </a:lnSpc>
            </a:pPr>
            <a:r>
              <a:rPr lang="en-US" sz="2400" smtClean="0">
                <a:latin typeface="Times New Roman" pitchFamily="18" charset="0"/>
                <a:cs typeface="Times New Roman" pitchFamily="18" charset="0"/>
              </a:rPr>
              <a:t>Co-locate personnel</a:t>
            </a:r>
          </a:p>
          <a:p>
            <a:pPr lvl="1" eaLnBrk="1" hangingPunct="1">
              <a:lnSpc>
                <a:spcPct val="80000"/>
              </a:lnSpc>
            </a:pPr>
            <a:r>
              <a:rPr lang="en-US" sz="2000" smtClean="0">
                <a:latin typeface="Times New Roman" pitchFamily="18" charset="0"/>
                <a:cs typeface="Times New Roman" pitchFamily="18" charset="0"/>
              </a:rPr>
              <a:t>CM and A/W personnel</a:t>
            </a:r>
          </a:p>
          <a:p>
            <a:pPr lvl="1" eaLnBrk="1" hangingPunct="1">
              <a:lnSpc>
                <a:spcPct val="80000"/>
              </a:lnSpc>
            </a:pPr>
            <a:r>
              <a:rPr lang="en-US" sz="2000" smtClean="0">
                <a:latin typeface="Times New Roman" pitchFamily="18" charset="0"/>
                <a:cs typeface="Times New Roman" pitchFamily="18" charset="0"/>
              </a:rPr>
              <a:t>Test Pilots and Engineers</a:t>
            </a:r>
          </a:p>
          <a:p>
            <a:pPr lvl="1" eaLnBrk="1" hangingPunct="1">
              <a:lnSpc>
                <a:spcPct val="80000"/>
              </a:lnSpc>
            </a:pPr>
            <a:endParaRPr lang="en-US" sz="2000" smtClean="0"/>
          </a:p>
          <a:p>
            <a:pPr eaLnBrk="1" hangingPunct="1">
              <a:lnSpc>
                <a:spcPct val="80000"/>
              </a:lnSpc>
            </a:pPr>
            <a:r>
              <a:rPr lang="en-US" sz="2400" smtClean="0">
                <a:latin typeface="Times New Roman" pitchFamily="18" charset="0"/>
                <a:cs typeface="Times New Roman" pitchFamily="18" charset="0"/>
              </a:rPr>
              <a:t>Assign roles to check the installation for Interoperability, Conformity, and Quality Assurance.</a:t>
            </a:r>
          </a:p>
          <a:p>
            <a:pPr lvl="1" eaLnBrk="1" hangingPunct="1">
              <a:lnSpc>
                <a:spcPct val="80000"/>
              </a:lnSpc>
              <a:buFont typeface="Arial" charset="0"/>
              <a:buNone/>
            </a:pPr>
            <a:endParaRPr lang="en-US" sz="2000" smtClean="0">
              <a:latin typeface="Times New Roman" pitchFamily="18" charset="0"/>
              <a:cs typeface="Times New Roman" pitchFamily="18" charset="0"/>
            </a:endParaRPr>
          </a:p>
          <a:p>
            <a:pPr eaLnBrk="1" hangingPunct="1">
              <a:lnSpc>
                <a:spcPct val="80000"/>
              </a:lnSpc>
            </a:pPr>
            <a:r>
              <a:rPr lang="en-US" sz="2400" smtClean="0">
                <a:latin typeface="Times New Roman" pitchFamily="18" charset="0"/>
                <a:cs typeface="Times New Roman" pitchFamily="18" charset="0"/>
              </a:rPr>
              <a:t>Establish roles in a check and balance system integration</a:t>
            </a:r>
          </a:p>
          <a:p>
            <a:pPr lvl="1" eaLnBrk="1" hangingPunct="1">
              <a:lnSpc>
                <a:spcPct val="80000"/>
              </a:lnSpc>
            </a:pPr>
            <a:r>
              <a:rPr lang="en-US" sz="2000" smtClean="0">
                <a:latin typeface="Times New Roman" pitchFamily="18" charset="0"/>
                <a:cs typeface="Times New Roman" pitchFamily="18" charset="0"/>
              </a:rPr>
              <a:t>Stress independence—Personnel have different roles </a:t>
            </a:r>
          </a:p>
          <a:p>
            <a:pPr lvl="1" eaLnBrk="1" hangingPunct="1">
              <a:lnSpc>
                <a:spcPct val="80000"/>
              </a:lnSpc>
            </a:pPr>
            <a:r>
              <a:rPr lang="en-US" sz="2000" smtClean="0">
                <a:latin typeface="Times New Roman" pitchFamily="18" charset="0"/>
                <a:cs typeface="Times New Roman" pitchFamily="18" charset="0"/>
              </a:rPr>
              <a:t>Doers cannot be checkers</a:t>
            </a:r>
          </a:p>
          <a:p>
            <a:pPr lvl="1" eaLnBrk="1" hangingPunct="1">
              <a:lnSpc>
                <a:spcPct val="80000"/>
              </a:lnSpc>
            </a:pPr>
            <a:r>
              <a:rPr lang="en-US" sz="2000" smtClean="0">
                <a:latin typeface="Times New Roman" pitchFamily="18" charset="0"/>
                <a:cs typeface="Times New Roman" pitchFamily="18" charset="0"/>
              </a:rPr>
              <a:t>Progression cannot occur without role concurrence</a:t>
            </a:r>
          </a:p>
          <a:p>
            <a:pPr lvl="1" eaLnBrk="1" hangingPunct="1">
              <a:lnSpc>
                <a:spcPct val="80000"/>
              </a:lnSpc>
            </a:pPr>
            <a:r>
              <a:rPr lang="en-US" sz="2000" smtClean="0">
                <a:latin typeface="Times New Roman" pitchFamily="18" charset="0"/>
                <a:cs typeface="Times New Roman" pitchFamily="18" charset="0"/>
              </a:rPr>
              <a:t>Everyone has a “no” vote to stop anything at anytime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3549</TotalTime>
  <Words>1025</Words>
  <Application>Microsoft Office PowerPoint</Application>
  <PresentationFormat>On-screen Show (4:3)</PresentationFormat>
  <Paragraphs>326</Paragraphs>
  <Slides>26</Slides>
  <Notes>0</Notes>
  <HiddenSlides>0</HiddenSlides>
  <MMClips>2</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Concept of Operations</vt:lpstr>
      <vt:lpstr>PowerPoint Presentation</vt:lpstr>
      <vt:lpstr>PowerPoint Presentation</vt:lpstr>
      <vt:lpstr>PowerPoint Presentation</vt:lpstr>
      <vt:lpstr>Definition of CM</vt:lpstr>
      <vt:lpstr>Definition of 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 Recap…</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clayton kolb</dc:creator>
  <cp:lastModifiedBy>Steve Lewis</cp:lastModifiedBy>
  <cp:revision>139</cp:revision>
  <dcterms:created xsi:type="dcterms:W3CDTF">2010-04-05T22:37:28Z</dcterms:created>
  <dcterms:modified xsi:type="dcterms:W3CDTF">2011-01-14T17:00:18Z</dcterms:modified>
</cp:coreProperties>
</file>